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heme/theme2.xml" ContentType="application/vnd.openxmlformats-officedocument.them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1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2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3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4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5.xml" ContentType="application/vnd.openxmlformats-officedocument.presentationml.notesSlide+xml"/>
  <Override PartName="/ppt/activeX/activeX1.xml" ContentType="application/vnd.ms-office.activeX+xml"/>
  <Override PartName="/ppt/activeX/activeX1.bin" ContentType="application/vnd.ms-office.activeX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481" r:id="rId2"/>
    <p:sldId id="483" r:id="rId3"/>
    <p:sldId id="484" r:id="rId4"/>
    <p:sldId id="487" r:id="rId5"/>
    <p:sldId id="518" r:id="rId6"/>
    <p:sldId id="520" r:id="rId7"/>
    <p:sldId id="521" r:id="rId8"/>
    <p:sldId id="565" r:id="rId9"/>
    <p:sldId id="510" r:id="rId10"/>
    <p:sldId id="519" r:id="rId11"/>
    <p:sldId id="523" r:id="rId12"/>
    <p:sldId id="566" r:id="rId13"/>
    <p:sldId id="564" r:id="rId14"/>
    <p:sldId id="524" r:id="rId15"/>
    <p:sldId id="526" r:id="rId16"/>
    <p:sldId id="529" r:id="rId17"/>
    <p:sldId id="530" r:id="rId18"/>
    <p:sldId id="527" r:id="rId19"/>
    <p:sldId id="532" r:id="rId20"/>
    <p:sldId id="533" r:id="rId21"/>
    <p:sldId id="534" r:id="rId22"/>
    <p:sldId id="535" r:id="rId23"/>
    <p:sldId id="536" r:id="rId24"/>
    <p:sldId id="537" r:id="rId25"/>
    <p:sldId id="538" r:id="rId26"/>
    <p:sldId id="541" r:id="rId27"/>
    <p:sldId id="543" r:id="rId28"/>
    <p:sldId id="544" r:id="rId29"/>
    <p:sldId id="545" r:id="rId30"/>
    <p:sldId id="547" r:id="rId31"/>
    <p:sldId id="549" r:id="rId32"/>
    <p:sldId id="552" r:id="rId33"/>
    <p:sldId id="556" r:id="rId34"/>
    <p:sldId id="558" r:id="rId35"/>
    <p:sldId id="559" r:id="rId36"/>
    <p:sldId id="599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8">
          <p15:clr>
            <a:srgbClr val="A4A3A4"/>
          </p15:clr>
        </p15:guide>
        <p15:guide id="2" pos="370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9166"/>
    <a:srgbClr val="FBCE83"/>
    <a:srgbClr val="F5BE62"/>
    <a:srgbClr val="97472D"/>
    <a:srgbClr val="FBC973"/>
    <a:srgbClr val="D17B32"/>
    <a:srgbClr val="404040"/>
    <a:srgbClr val="F3A352"/>
    <a:srgbClr val="595959"/>
    <a:srgbClr val="09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97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264" y="62"/>
      </p:cViewPr>
      <p:guideLst>
        <p:guide orient="horz" pos="2348"/>
        <p:guide pos="37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032F1-38C5-42A0-8215-EEB82370D01B}" type="datetimeFigureOut">
              <a:rPr lang="zh-CN" altLang="en-US" smtClean="0"/>
              <a:pPr/>
              <a:t>2020/2/28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4D2B6-FF70-46DF-A450-F18AC6951C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37518.htm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baike.baidu.com/view/66230.htm" TargetMode="External"/><Relationship Id="rId4" Type="http://schemas.openxmlformats.org/officeDocument/2006/relationships/hyperlink" Target="http://baike.baidu.com/view/866357.htm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056BC-FB63-4C47-B671-44165AF5CE0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pPr lvl="0" algn="r" eaLnBrk="1" hangingPunct="1"/>
              <a:t>27</a:t>
            </a:fld>
            <a:endParaRPr lang="zh-CN" altLang="en-US" sz="1200" dirty="0"/>
          </a:p>
        </p:txBody>
      </p:sp>
      <p:sp>
        <p:nvSpPr>
          <p:cNvPr id="79875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9876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i="1" u="sng" dirty="0"/>
              <a:t>海南岛</a:t>
            </a:r>
            <a:r>
              <a:rPr lang="zh-CN" altLang="en-US" dirty="0"/>
              <a:t>地势中部高四周低，比较大的河流大都发源 于中部山区，组成辐射状水系。</a:t>
            </a:r>
            <a:r>
              <a:rPr lang="en-US" altLang="zh-CN" dirty="0"/>
              <a:t>... </a:t>
            </a:r>
          </a:p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pPr lvl="0" algn="r" eaLnBrk="1" hangingPunct="1"/>
              <a:t>31</a:t>
            </a:fld>
            <a:endParaRPr lang="zh-CN" altLang="en-US" sz="1200" dirty="0"/>
          </a:p>
        </p:txBody>
      </p:sp>
      <p:sp>
        <p:nvSpPr>
          <p:cNvPr id="80899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0900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水库建成后，可起</a:t>
            </a:r>
            <a:r>
              <a:rPr lang="zh-CN" altLang="en-US" dirty="0">
                <a:hlinkClick r:id="rId3"/>
              </a:rPr>
              <a:t>防洪</a:t>
            </a:r>
            <a:r>
              <a:rPr lang="zh-CN" altLang="en-US" dirty="0"/>
              <a:t>、</a:t>
            </a:r>
            <a:r>
              <a:rPr lang="zh-CN" altLang="en-US" dirty="0">
                <a:hlinkClick r:id="rId4"/>
              </a:rPr>
              <a:t>蓄水</a:t>
            </a:r>
            <a:r>
              <a:rPr lang="zh-CN" altLang="en-US" dirty="0"/>
              <a:t>灌溉、供水、</a:t>
            </a:r>
            <a:r>
              <a:rPr lang="zh-CN" altLang="en-US" dirty="0">
                <a:hlinkClick r:id="rId5"/>
              </a:rPr>
              <a:t>发电</a:t>
            </a:r>
            <a:r>
              <a:rPr lang="zh-CN" altLang="en-US" dirty="0"/>
              <a:t>、养鱼等作用 。丰城紫云山水库。</a:t>
            </a:r>
          </a:p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喀斯特地貌就是石灰岩地区，由于石灰岩地区极易形成溶洞，而且溶洞内大多通过潜流层与地表水系连通，如果在此地区建造水库，水库中的水很容易流到其他地方，造成水库水流失，达不到蓄水的作用。防止在这些地方兴建水库可能会诱发的地震，及增加库区及附近地区地震发生的频率。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pPr lvl="0" algn="r" eaLnBrk="1" hangingPunct="1"/>
              <a:t>32</a:t>
            </a:fld>
            <a:endParaRPr lang="zh-CN" altLang="en-US" sz="1200" dirty="0"/>
          </a:p>
        </p:txBody>
      </p:sp>
      <p:sp>
        <p:nvSpPr>
          <p:cNvPr id="81923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1924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b="1" dirty="0">
                <a:solidFill>
                  <a:srgbClr val="000000"/>
                </a:solidFill>
              </a:rPr>
              <a:t>沼泽路基不坚实，不稳固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pPr lvl="0" algn="r" eaLnBrk="1" hangingPunct="1"/>
              <a:t>33</a:t>
            </a:fld>
            <a:endParaRPr lang="zh-CN" altLang="en-US" sz="1200" dirty="0"/>
          </a:p>
        </p:txBody>
      </p:sp>
      <p:sp>
        <p:nvSpPr>
          <p:cNvPr id="82947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2948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9" Type="http://schemas.openxmlformats.org/officeDocument/2006/relationships/image" Target="file:///C:\Users\1V994W2\PycharmProjects\PPT_Background_Generation/pic_temp/pic_sup.png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66.xml"/><Relationship Id="rId7" Type="http://schemas.openxmlformats.org/officeDocument/2006/relationships/image" Target="../media/image2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7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9" Type="http://schemas.openxmlformats.org/officeDocument/2006/relationships/image" Target="file:///C:\Users\1V994W2\PycharmProjects\PPT_Background_Generation/pic_temp/pic_sup.png" TargetMode="Externa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77.xml"/><Relationship Id="rId7" Type="http://schemas.openxmlformats.org/officeDocument/2006/relationships/image" Target="../media/image2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10" Type="http://schemas.openxmlformats.org/officeDocument/2006/relationships/image" Target="file:///C:\Users\1V994W2\PycharmProjects\PPT_Background_Generation/pic_temp/1_pic_quater_right_up.png" TargetMode="External"/><Relationship Id="rId4" Type="http://schemas.openxmlformats.org/officeDocument/2006/relationships/tags" Target="../tags/tag83.xml"/><Relationship Id="rId9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91.xml"/><Relationship Id="rId10" Type="http://schemas.openxmlformats.org/officeDocument/2006/relationships/image" Target="../media/image5.png"/><Relationship Id="rId4" Type="http://schemas.openxmlformats.org/officeDocument/2006/relationships/tags" Target="../tags/tag90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image" Target="../media/image2.png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image" Target="../media/image5.png"/><Relationship Id="rId5" Type="http://schemas.openxmlformats.org/officeDocument/2006/relationships/tags" Target="../tags/tag99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2.png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image" Target="../media/image5.png"/><Relationship Id="rId5" Type="http://schemas.openxmlformats.org/officeDocument/2006/relationships/tags" Target="../tags/tag108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image" Target="../media/image2.png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5" Type="http://schemas.openxmlformats.org/officeDocument/2006/relationships/tags" Target="../tags/tag117.xml"/><Relationship Id="rId10" Type="http://schemas.openxmlformats.org/officeDocument/2006/relationships/tags" Target="../tags/tag122.xml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12" Type="http://schemas.openxmlformats.org/officeDocument/2006/relationships/image" Target="../media/image2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128.xml"/><Relationship Id="rId10" Type="http://schemas.openxmlformats.org/officeDocument/2006/relationships/image" Target="../media/image5.png"/><Relationship Id="rId4" Type="http://schemas.openxmlformats.org/officeDocument/2006/relationships/tags" Target="../tags/tag127.xml"/><Relationship Id="rId9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9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10" Type="http://schemas.openxmlformats.org/officeDocument/2006/relationships/image" Target="file:///C:\Users\1V994W2\PycharmProjects\PPT_Background_Generation/pic_temp/pic_half_right.png" TargetMode="External"/><Relationship Id="rId4" Type="http://schemas.openxmlformats.org/officeDocument/2006/relationships/tags" Target="../tags/tag22.xml"/><Relationship Id="rId9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10" Type="http://schemas.openxmlformats.org/officeDocument/2006/relationships/image" Target="file:///C:\Users\1V994W2\PycharmProjects\PPT_Background_Generation/pic_temp/1_pic_quater_right_up.png" TargetMode="External"/><Relationship Id="rId4" Type="http://schemas.openxmlformats.org/officeDocument/2006/relationships/tags" Target="../tags/tag29.xml"/><Relationship Id="rId9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2.png"/><Relationship Id="rId5" Type="http://schemas.openxmlformats.org/officeDocument/2006/relationships/tags" Target="../tags/tag3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36.xml"/><Relationship Id="rId9" Type="http://schemas.openxmlformats.org/officeDocument/2006/relationships/tags" Target="../tags/tag4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46.xml"/><Relationship Id="rId10" Type="http://schemas.openxmlformats.org/officeDocument/2006/relationships/image" Target="../media/image2.png"/><Relationship Id="rId4" Type="http://schemas.openxmlformats.org/officeDocument/2006/relationships/tags" Target="../tags/tag45.xml"/><Relationship Id="rId9" Type="http://schemas.openxmlformats.org/officeDocument/2006/relationships/image" Target="file:///C:\Users\1V994W2\Documents\Tencent%20Files\574576071\FileRecv\&#25340;&#35013;&#32032;&#26448;\forright\\10\subject_holdleft_98,163,185_0_staid_full_0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10" Type="http://schemas.openxmlformats.org/officeDocument/2006/relationships/image" Target="file:///C:\Users\1V994W2\PycharmProjects\PPT_Background_Generation/pic_temp/1_pic_quater_right_up.png" TargetMode="External"/><Relationship Id="rId4" Type="http://schemas.openxmlformats.org/officeDocument/2006/relationships/tags" Target="../tags/tag54.xml"/><Relationship Id="rId9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6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9" Type="http://schemas.openxmlformats.org/officeDocument/2006/relationships/image" Target="file:///C:\Users\1V994W2\PycharmProjects\PPT_Background_Generation/pic_temp/1_pic_quater_right_up.pn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5"/>
            </p:custDataLst>
          </p:nvPr>
        </p:nvSpPr>
        <p:spPr>
          <a:xfrm>
            <a:off x="6654483" y="4160203"/>
            <a:ext cx="477520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6"/>
            </p:custDataLst>
          </p:nvPr>
        </p:nvSpPr>
        <p:spPr>
          <a:xfrm>
            <a:off x="6604319" y="2984818"/>
            <a:ext cx="4825365" cy="97091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5"/>
            </p:custDataLst>
          </p:nvPr>
        </p:nvSpPr>
        <p:spPr>
          <a:xfrm>
            <a:off x="6604000" y="3651568"/>
            <a:ext cx="4826000" cy="1111250"/>
          </a:xfr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18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6"/>
            </p:custDataLst>
          </p:nvPr>
        </p:nvSpPr>
        <p:spPr>
          <a:xfrm>
            <a:off x="6604000" y="2095183"/>
            <a:ext cx="4825365" cy="135191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58876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58876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2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644" y="0"/>
            <a:ext cx="1118355" cy="9144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0202" cy="132472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533275"/>
            <a:ext cx="1620202" cy="13247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555" y="1397000"/>
            <a:ext cx="3612445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5"/>
            </p:custDataLst>
          </p:nvPr>
        </p:nvSpPr>
        <p:spPr>
          <a:xfrm>
            <a:off x="3179446" y="2785110"/>
            <a:ext cx="5767705" cy="83566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6"/>
            </p:custDataLst>
          </p:nvPr>
        </p:nvSpPr>
        <p:spPr>
          <a:xfrm>
            <a:off x="3179446" y="3823971"/>
            <a:ext cx="5767705" cy="32194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</a:p>
        </p:txBody>
      </p:sp>
      <p:cxnSp>
        <p:nvCxnSpPr>
          <p:cNvPr id="8" name="直接连接符 7"/>
          <p:cNvCxnSpPr/>
          <p:nvPr userDrawn="1">
            <p:custDataLst>
              <p:tags r:id="rId7"/>
            </p:custDataLst>
          </p:nvPr>
        </p:nvCxnSpPr>
        <p:spPr>
          <a:xfrm>
            <a:off x="1485900" y="4088765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/>
          <p:nvPr userDrawn="1">
            <p:custDataLst>
              <p:tags r:id="rId1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389120" cy="246888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269233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pPr/>
              <a:t>2020/2/28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6.xml"/><Relationship Id="rId4" Type="http://schemas.openxmlformats.org/officeDocument/2006/relationships/tags" Target="../tags/tag1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6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png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tags" Target="../tags/tag16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9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6.png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tags" Target="../tags/tag149.xml"/><Relationship Id="rId18" Type="http://schemas.openxmlformats.org/officeDocument/2006/relationships/notesSlide" Target="../notesSlides/notesSlide1.xm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12" Type="http://schemas.openxmlformats.org/officeDocument/2006/relationships/tags" Target="../tags/tag148.xml"/><Relationship Id="rId17" Type="http://schemas.openxmlformats.org/officeDocument/2006/relationships/slideLayout" Target="../slideLayouts/slideLayout6.xml"/><Relationship Id="rId2" Type="http://schemas.openxmlformats.org/officeDocument/2006/relationships/tags" Target="../tags/tag138.xml"/><Relationship Id="rId16" Type="http://schemas.openxmlformats.org/officeDocument/2006/relationships/tags" Target="../tags/tag152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tags" Target="../tags/tag147.xml"/><Relationship Id="rId5" Type="http://schemas.openxmlformats.org/officeDocument/2006/relationships/tags" Target="../tags/tag141.xml"/><Relationship Id="rId15" Type="http://schemas.openxmlformats.org/officeDocument/2006/relationships/tags" Target="../tags/tag151.xml"/><Relationship Id="rId10" Type="http://schemas.openxmlformats.org/officeDocument/2006/relationships/tags" Target="../tags/tag146.xml"/><Relationship Id="rId4" Type="http://schemas.openxmlformats.org/officeDocument/2006/relationships/tags" Target="../tags/tag140.xml"/><Relationship Id="rId9" Type="http://schemas.openxmlformats.org/officeDocument/2006/relationships/tags" Target="../tags/tag145.xml"/><Relationship Id="rId14" Type="http://schemas.openxmlformats.org/officeDocument/2006/relationships/tags" Target="../tags/tag15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tags" Target="../tags/tag17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oleObject" Target="../embeddings/oleObject10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2" Type="http://schemas.openxmlformats.org/officeDocument/2006/relationships/video" Target="file:///C:\WINDOWS\Desktop\&#20013;&#22269;&#30340;&#27827;&#27969;\2.avi" TargetMode="External"/><Relationship Id="rId1" Type="http://schemas.microsoft.com/office/2007/relationships/media" Target="file:///C:\WINDOWS\Desktop\&#20013;&#22269;&#30340;&#27827;&#27969;\2.avi" TargetMode="Externa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5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notesSlide" Target="../notesSlides/notesSlide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6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5828665" y="2327275"/>
            <a:ext cx="2559050" cy="50673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/>
            <a:endParaRPr lang="en-US" altLang="zh-CN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5"/>
          <p:cNvSpPr txBox="1"/>
          <p:nvPr>
            <p:custDataLst>
              <p:tags r:id="rId3"/>
            </p:custDataLst>
          </p:nvPr>
        </p:nvSpPr>
        <p:spPr>
          <a:xfrm>
            <a:off x="5828030" y="2371090"/>
            <a:ext cx="2475230" cy="419100"/>
          </a:xfrm>
          <a:prstGeom prst="rect">
            <a:avLst/>
          </a:prstGeom>
          <a:noFill/>
        </p:spPr>
        <p:txBody>
          <a:bodyPr wrap="square" lIns="0" tIns="0" rIns="0" bIns="0" rtlCol="0" anchor="ctr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zh-CN" altLang="en-US" b="1" spc="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华文行楷" panose="02010800040101010101" charset="-122"/>
                <a:ea typeface="华文行楷" panose="02010800040101010101" charset="-122"/>
                <a:cs typeface="Arial" panose="020B0604020202020204" pitchFamily="34" charset="0"/>
              </a:rPr>
              <a:t>八年级地理中考复习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4"/>
            </p:custDataLst>
          </p:nvPr>
        </p:nvSpPr>
        <p:spPr>
          <a:xfrm>
            <a:off x="5650865" y="3370580"/>
            <a:ext cx="6134100" cy="970915"/>
          </a:xfrm>
        </p:spPr>
        <p:txBody>
          <a:bodyPr wrap="square">
            <a:noAutofit/>
          </a:bodyPr>
          <a:lstStyle/>
          <a:p>
            <a:pPr algn="ctr"/>
            <a:r>
              <a:rPr lang="zh-CN" altLang="en-US" sz="4000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</a:rPr>
              <a:t>世界的地形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4"/>
            <p:custDataLst>
              <p:tags r:id="rId5"/>
            </p:custDataLst>
          </p:nvPr>
        </p:nvSpPr>
        <p:spPr>
          <a:xfrm>
            <a:off x="6654483" y="4341178"/>
            <a:ext cx="4775200" cy="370205"/>
          </a:xfrm>
        </p:spPr>
        <p:txBody>
          <a:bodyPr wrap="square">
            <a:normAutofit/>
          </a:bodyPr>
          <a:lstStyle/>
          <a:p>
            <a:pPr algn="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郭会玲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2020.3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 descr="世界地形空白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19138"/>
            <a:ext cx="9144000" cy="616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4676" name="AutoShape 4"/>
          <p:cNvSpPr/>
          <p:nvPr/>
        </p:nvSpPr>
        <p:spPr>
          <a:xfrm>
            <a:off x="2135188" y="3068638"/>
            <a:ext cx="2447925" cy="504825"/>
          </a:xfrm>
          <a:prstGeom prst="wedgeEllipseCallout">
            <a:avLst>
              <a:gd name="adj1" fmla="val 45981"/>
              <a:gd name="adj2" fmla="val -104718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喜马拉雅山脉</a:t>
            </a:r>
          </a:p>
        </p:txBody>
      </p:sp>
      <p:sp>
        <p:nvSpPr>
          <p:cNvPr id="284677" name="AutoShape 5"/>
          <p:cNvSpPr/>
          <p:nvPr/>
        </p:nvSpPr>
        <p:spPr>
          <a:xfrm>
            <a:off x="6743700" y="4724400"/>
            <a:ext cx="2160588" cy="431800"/>
          </a:xfrm>
          <a:prstGeom prst="wedgeEllipseCallout">
            <a:avLst>
              <a:gd name="adj1" fmla="val 69912"/>
              <a:gd name="adj2" fmla="val -169116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安第斯山脉</a:t>
            </a:r>
          </a:p>
        </p:txBody>
      </p:sp>
      <p:sp>
        <p:nvSpPr>
          <p:cNvPr id="284679" name="AutoShape 7"/>
          <p:cNvSpPr/>
          <p:nvPr/>
        </p:nvSpPr>
        <p:spPr>
          <a:xfrm>
            <a:off x="5938203" y="2563813"/>
            <a:ext cx="2520950" cy="504825"/>
          </a:xfrm>
          <a:prstGeom prst="wedgeEllipseCallout">
            <a:avLst>
              <a:gd name="adj1" fmla="val 71727"/>
              <a:gd name="adj2" fmla="val 68556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科迪勒拉山系</a:t>
            </a:r>
          </a:p>
        </p:txBody>
      </p:sp>
      <p:sp>
        <p:nvSpPr>
          <p:cNvPr id="284683" name="Freeform 11"/>
          <p:cNvSpPr/>
          <p:nvPr/>
        </p:nvSpPr>
        <p:spPr>
          <a:xfrm>
            <a:off x="2520950" y="2001838"/>
            <a:ext cx="2279650" cy="922337"/>
          </a:xfrm>
          <a:custGeom>
            <a:avLst/>
            <a:gdLst>
              <a:gd name="txL" fmla="*/ 0 w 1436"/>
              <a:gd name="txT" fmla="*/ 0 h 581"/>
              <a:gd name="txR" fmla="*/ 1436 w 1436"/>
              <a:gd name="txB" fmla="*/ 581 h 581"/>
            </a:gdLst>
            <a:ahLst/>
            <a:cxnLst>
              <a:cxn ang="0">
                <a:pos x="0" y="588962"/>
              </a:cxn>
              <a:cxn ang="0">
                <a:pos x="249238" y="436562"/>
              </a:cxn>
              <a:cxn ang="0">
                <a:pos x="612775" y="55562"/>
              </a:cxn>
              <a:cxn ang="0">
                <a:pos x="798513" y="103187"/>
              </a:cxn>
              <a:cxn ang="0">
                <a:pos x="855663" y="260350"/>
              </a:cxn>
              <a:cxn ang="0">
                <a:pos x="1206500" y="409575"/>
              </a:cxn>
              <a:cxn ang="0">
                <a:pos x="1398588" y="603250"/>
              </a:cxn>
              <a:cxn ang="0">
                <a:pos x="1598613" y="650875"/>
              </a:cxn>
              <a:cxn ang="0">
                <a:pos x="1698625" y="588962"/>
              </a:cxn>
              <a:cxn ang="0">
                <a:pos x="1704975" y="574675"/>
              </a:cxn>
              <a:cxn ang="0">
                <a:pos x="1822450" y="574675"/>
              </a:cxn>
              <a:cxn ang="0">
                <a:pos x="1990725" y="779462"/>
              </a:cxn>
              <a:cxn ang="0">
                <a:pos x="2279650" y="922337"/>
              </a:cxn>
            </a:cxnLst>
            <a:rect l="txL" t="txT" r="txR" b="txB"/>
            <a:pathLst>
              <a:path w="1436" h="581">
                <a:moveTo>
                  <a:pt x="0" y="371"/>
                </a:moveTo>
                <a:cubicBezTo>
                  <a:pt x="26" y="355"/>
                  <a:pt x="93" y="331"/>
                  <a:pt x="157" y="275"/>
                </a:cubicBezTo>
                <a:cubicBezTo>
                  <a:pt x="221" y="219"/>
                  <a:pt x="328" y="70"/>
                  <a:pt x="386" y="35"/>
                </a:cubicBezTo>
                <a:cubicBezTo>
                  <a:pt x="444" y="0"/>
                  <a:pt x="478" y="43"/>
                  <a:pt x="503" y="65"/>
                </a:cubicBezTo>
                <a:cubicBezTo>
                  <a:pt x="528" y="87"/>
                  <a:pt x="496" y="132"/>
                  <a:pt x="539" y="164"/>
                </a:cubicBezTo>
                <a:cubicBezTo>
                  <a:pt x="582" y="196"/>
                  <a:pt x="703" y="222"/>
                  <a:pt x="760" y="258"/>
                </a:cubicBezTo>
                <a:cubicBezTo>
                  <a:pt x="817" y="294"/>
                  <a:pt x="840" y="355"/>
                  <a:pt x="881" y="380"/>
                </a:cubicBezTo>
                <a:cubicBezTo>
                  <a:pt x="922" y="405"/>
                  <a:pt x="976" y="411"/>
                  <a:pt x="1007" y="410"/>
                </a:cubicBezTo>
                <a:cubicBezTo>
                  <a:pt x="1038" y="409"/>
                  <a:pt x="1059" y="379"/>
                  <a:pt x="1070" y="371"/>
                </a:cubicBezTo>
                <a:cubicBezTo>
                  <a:pt x="1081" y="363"/>
                  <a:pt x="1061" y="363"/>
                  <a:pt x="1074" y="362"/>
                </a:cubicBezTo>
                <a:cubicBezTo>
                  <a:pt x="1087" y="361"/>
                  <a:pt x="1118" y="341"/>
                  <a:pt x="1148" y="362"/>
                </a:cubicBezTo>
                <a:cubicBezTo>
                  <a:pt x="1178" y="383"/>
                  <a:pt x="1206" y="455"/>
                  <a:pt x="1254" y="491"/>
                </a:cubicBezTo>
                <a:cubicBezTo>
                  <a:pt x="1302" y="527"/>
                  <a:pt x="1375" y="555"/>
                  <a:pt x="1436" y="581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4682" name="Freeform 10"/>
          <p:cNvSpPr/>
          <p:nvPr/>
        </p:nvSpPr>
        <p:spPr>
          <a:xfrm>
            <a:off x="4337050" y="2563813"/>
            <a:ext cx="457200" cy="358775"/>
          </a:xfrm>
          <a:custGeom>
            <a:avLst/>
            <a:gdLst>
              <a:gd name="txL" fmla="*/ 0 w 288"/>
              <a:gd name="txT" fmla="*/ 0 h 226"/>
              <a:gd name="txR" fmla="*/ 288 w 288"/>
              <a:gd name="txB" fmla="*/ 226 h 226"/>
            </a:gdLst>
            <a:ahLst/>
            <a:cxnLst>
              <a:cxn ang="0">
                <a:pos x="457200" y="358775"/>
              </a:cxn>
              <a:cxn ang="0">
                <a:pos x="152400" y="206375"/>
              </a:cxn>
              <a:cxn ang="0">
                <a:pos x="0" y="0"/>
              </a:cxn>
            </a:cxnLst>
            <a:rect l="txL" t="txT" r="txR" b="txB"/>
            <a:pathLst>
              <a:path w="288" h="226">
                <a:moveTo>
                  <a:pt x="288" y="226"/>
                </a:moveTo>
                <a:cubicBezTo>
                  <a:pt x="256" y="210"/>
                  <a:pt x="144" y="168"/>
                  <a:pt x="96" y="130"/>
                </a:cubicBezTo>
                <a:cubicBezTo>
                  <a:pt x="48" y="92"/>
                  <a:pt x="20" y="27"/>
                  <a:pt x="0" y="0"/>
                </a:cubicBezTo>
              </a:path>
            </a:pathLst>
          </a:custGeom>
          <a:noFill/>
          <a:ln w="57150" cap="flat" cmpd="sng">
            <a:solidFill>
              <a:srgbClr val="3333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4681" name="Freeform 9"/>
          <p:cNvSpPr/>
          <p:nvPr/>
        </p:nvSpPr>
        <p:spPr>
          <a:xfrm>
            <a:off x="9024303" y="3490913"/>
            <a:ext cx="619125" cy="1954212"/>
          </a:xfrm>
          <a:custGeom>
            <a:avLst/>
            <a:gdLst>
              <a:gd name="txL" fmla="*/ 0 w 390"/>
              <a:gd name="txT" fmla="*/ 0 h 1231"/>
              <a:gd name="txR" fmla="*/ 390 w 390"/>
              <a:gd name="txB" fmla="*/ 1231 h 1231"/>
            </a:gdLst>
            <a:ahLst/>
            <a:cxnLst>
              <a:cxn ang="0">
                <a:pos x="503238" y="0"/>
              </a:cxn>
              <a:cxn ang="0">
                <a:pos x="360363" y="442912"/>
              </a:cxn>
              <a:cxn ang="0">
                <a:pos x="558800" y="928687"/>
              </a:cxn>
              <a:cxn ang="0">
                <a:pos x="0" y="1954212"/>
              </a:cxn>
            </a:cxnLst>
            <a:rect l="txL" t="txT" r="txR" b="txB"/>
            <a:pathLst>
              <a:path w="390" h="1231">
                <a:moveTo>
                  <a:pt x="317" y="0"/>
                </a:moveTo>
                <a:cubicBezTo>
                  <a:pt x="302" y="47"/>
                  <a:pt x="221" y="182"/>
                  <a:pt x="227" y="279"/>
                </a:cubicBezTo>
                <a:cubicBezTo>
                  <a:pt x="233" y="376"/>
                  <a:pt x="390" y="426"/>
                  <a:pt x="352" y="585"/>
                </a:cubicBezTo>
                <a:cubicBezTo>
                  <a:pt x="314" y="744"/>
                  <a:pt x="73" y="1097"/>
                  <a:pt x="0" y="1231"/>
                </a:cubicBezTo>
              </a:path>
            </a:pathLst>
          </a:custGeom>
          <a:noFill/>
          <a:ln w="57150" cap="flat" cmpd="sng">
            <a:solidFill>
              <a:srgbClr val="3333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4684" name="AutoShape 12"/>
          <p:cNvSpPr/>
          <p:nvPr/>
        </p:nvSpPr>
        <p:spPr>
          <a:xfrm>
            <a:off x="3373755" y="981075"/>
            <a:ext cx="4897438" cy="433388"/>
          </a:xfrm>
          <a:prstGeom prst="wedgeRectCallout">
            <a:avLst>
              <a:gd name="adj1" fmla="val -53565"/>
              <a:gd name="adj2" fmla="val 195056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横贯亚欧大陆南部和非洲西北部的山脉带</a:t>
            </a:r>
          </a:p>
        </p:txBody>
      </p:sp>
      <p:sp>
        <p:nvSpPr>
          <p:cNvPr id="284680" name="Freeform 8"/>
          <p:cNvSpPr/>
          <p:nvPr/>
        </p:nvSpPr>
        <p:spPr>
          <a:xfrm>
            <a:off x="7594283" y="1773238"/>
            <a:ext cx="2005012" cy="3671887"/>
          </a:xfrm>
          <a:custGeom>
            <a:avLst/>
            <a:gdLst>
              <a:gd name="txL" fmla="*/ 0 w 1263"/>
              <a:gd name="txT" fmla="*/ 0 h 2313"/>
              <a:gd name="txR" fmla="*/ 1263 w 1263"/>
              <a:gd name="txB" fmla="*/ 2313 h 2313"/>
            </a:gdLst>
            <a:ahLst/>
            <a:cxnLst>
              <a:cxn ang="0">
                <a:pos x="0" y="0"/>
              </a:cxn>
              <a:cxn ang="0">
                <a:pos x="865187" y="647700"/>
              </a:cxn>
              <a:cxn ang="0">
                <a:pos x="1296987" y="1295400"/>
              </a:cxn>
              <a:cxn ang="0">
                <a:pos x="1728787" y="1584325"/>
              </a:cxn>
              <a:cxn ang="0">
                <a:pos x="1873250" y="1727200"/>
              </a:cxn>
              <a:cxn ang="0">
                <a:pos x="1728787" y="2160587"/>
              </a:cxn>
              <a:cxn ang="0">
                <a:pos x="1944687" y="2592387"/>
              </a:cxn>
              <a:cxn ang="0">
                <a:pos x="1368425" y="3671887"/>
              </a:cxn>
            </a:cxnLst>
            <a:rect l="txL" t="txT" r="txR" b="txB"/>
            <a:pathLst>
              <a:path w="1263" h="2313">
                <a:moveTo>
                  <a:pt x="0" y="0"/>
                </a:moveTo>
                <a:cubicBezTo>
                  <a:pt x="204" y="136"/>
                  <a:pt x="409" y="272"/>
                  <a:pt x="545" y="408"/>
                </a:cubicBezTo>
                <a:cubicBezTo>
                  <a:pt x="681" y="544"/>
                  <a:pt x="726" y="718"/>
                  <a:pt x="817" y="816"/>
                </a:cubicBezTo>
                <a:cubicBezTo>
                  <a:pt x="908" y="914"/>
                  <a:pt x="1029" y="953"/>
                  <a:pt x="1089" y="998"/>
                </a:cubicBezTo>
                <a:cubicBezTo>
                  <a:pt x="1149" y="1043"/>
                  <a:pt x="1180" y="1028"/>
                  <a:pt x="1180" y="1088"/>
                </a:cubicBezTo>
                <a:cubicBezTo>
                  <a:pt x="1180" y="1148"/>
                  <a:pt x="1081" y="1270"/>
                  <a:pt x="1089" y="1361"/>
                </a:cubicBezTo>
                <a:cubicBezTo>
                  <a:pt x="1097" y="1452"/>
                  <a:pt x="1263" y="1474"/>
                  <a:pt x="1225" y="1633"/>
                </a:cubicBezTo>
                <a:cubicBezTo>
                  <a:pt x="1187" y="1792"/>
                  <a:pt x="1024" y="2052"/>
                  <a:pt x="862" y="2313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28676" y="127635"/>
            <a:ext cx="445516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世界主要的山脉带</a:t>
            </a:r>
          </a:p>
        </p:txBody>
      </p:sp>
      <p:sp>
        <p:nvSpPr>
          <p:cNvPr id="2" name="任意多边形 1"/>
          <p:cNvSpPr/>
          <p:nvPr/>
        </p:nvSpPr>
        <p:spPr>
          <a:xfrm>
            <a:off x="7594600" y="1861820"/>
            <a:ext cx="1232535" cy="1202690"/>
          </a:xfrm>
          <a:custGeom>
            <a:avLst/>
            <a:gdLst>
              <a:gd name="connisteX0" fmla="*/ 0 w 1232535"/>
              <a:gd name="connsiteY0" fmla="*/ 0 h 1202690"/>
              <a:gd name="connisteX1" fmla="*/ 117475 w 1232535"/>
              <a:gd name="connsiteY1" fmla="*/ 29210 h 1202690"/>
              <a:gd name="connisteX2" fmla="*/ 205740 w 1232535"/>
              <a:gd name="connsiteY2" fmla="*/ 58420 h 1202690"/>
              <a:gd name="connisteX3" fmla="*/ 323215 w 1232535"/>
              <a:gd name="connsiteY3" fmla="*/ 117475 h 1202690"/>
              <a:gd name="connisteX4" fmla="*/ 381635 w 1232535"/>
              <a:gd name="connsiteY4" fmla="*/ 190500 h 1202690"/>
              <a:gd name="connisteX5" fmla="*/ 440055 w 1232535"/>
              <a:gd name="connsiteY5" fmla="*/ 264160 h 1202690"/>
              <a:gd name="connisteX6" fmla="*/ 499110 w 1232535"/>
              <a:gd name="connsiteY6" fmla="*/ 337185 h 1202690"/>
              <a:gd name="connisteX7" fmla="*/ 572135 w 1232535"/>
              <a:gd name="connsiteY7" fmla="*/ 381635 h 1202690"/>
              <a:gd name="connisteX8" fmla="*/ 645795 w 1232535"/>
              <a:gd name="connsiteY8" fmla="*/ 425450 h 1202690"/>
              <a:gd name="connisteX9" fmla="*/ 718820 w 1232535"/>
              <a:gd name="connsiteY9" fmla="*/ 483870 h 1202690"/>
              <a:gd name="connisteX10" fmla="*/ 777875 w 1232535"/>
              <a:gd name="connsiteY10" fmla="*/ 557530 h 1202690"/>
              <a:gd name="connisteX11" fmla="*/ 821690 w 1232535"/>
              <a:gd name="connsiteY11" fmla="*/ 630555 h 1202690"/>
              <a:gd name="connisteX12" fmla="*/ 895350 w 1232535"/>
              <a:gd name="connsiteY12" fmla="*/ 704215 h 1202690"/>
              <a:gd name="connisteX13" fmla="*/ 939165 w 1232535"/>
              <a:gd name="connsiteY13" fmla="*/ 777240 h 1202690"/>
              <a:gd name="connisteX14" fmla="*/ 997585 w 1232535"/>
              <a:gd name="connsiteY14" fmla="*/ 850900 h 1202690"/>
              <a:gd name="connisteX15" fmla="*/ 1012825 w 1232535"/>
              <a:gd name="connsiteY15" fmla="*/ 923925 h 1202690"/>
              <a:gd name="connisteX16" fmla="*/ 1056640 w 1232535"/>
              <a:gd name="connsiteY16" fmla="*/ 997585 h 1202690"/>
              <a:gd name="connisteX17" fmla="*/ 1100455 w 1232535"/>
              <a:gd name="connsiteY17" fmla="*/ 1070610 h 1202690"/>
              <a:gd name="connisteX18" fmla="*/ 1174115 w 1232535"/>
              <a:gd name="connsiteY18" fmla="*/ 1129665 h 1202690"/>
              <a:gd name="connisteX19" fmla="*/ 1232535 w 1232535"/>
              <a:gd name="connsiteY19" fmla="*/ 1202690 h 12026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</a:cxnLst>
            <a:rect l="l" t="t" r="r" b="b"/>
            <a:pathLst>
              <a:path w="1232535" h="1202690">
                <a:moveTo>
                  <a:pt x="0" y="0"/>
                </a:moveTo>
                <a:cubicBezTo>
                  <a:pt x="21590" y="5080"/>
                  <a:pt x="76200" y="17780"/>
                  <a:pt x="117475" y="29210"/>
                </a:cubicBezTo>
                <a:cubicBezTo>
                  <a:pt x="158750" y="40640"/>
                  <a:pt x="164465" y="40640"/>
                  <a:pt x="205740" y="58420"/>
                </a:cubicBezTo>
                <a:cubicBezTo>
                  <a:pt x="247015" y="76200"/>
                  <a:pt x="288290" y="90805"/>
                  <a:pt x="323215" y="117475"/>
                </a:cubicBezTo>
                <a:cubicBezTo>
                  <a:pt x="358140" y="144145"/>
                  <a:pt x="358140" y="161290"/>
                  <a:pt x="381635" y="190500"/>
                </a:cubicBezTo>
                <a:cubicBezTo>
                  <a:pt x="405130" y="219710"/>
                  <a:pt x="416560" y="234950"/>
                  <a:pt x="440055" y="264160"/>
                </a:cubicBezTo>
                <a:cubicBezTo>
                  <a:pt x="463550" y="293370"/>
                  <a:pt x="472440" y="313690"/>
                  <a:pt x="499110" y="337185"/>
                </a:cubicBezTo>
                <a:cubicBezTo>
                  <a:pt x="525780" y="360680"/>
                  <a:pt x="542925" y="363855"/>
                  <a:pt x="572135" y="381635"/>
                </a:cubicBezTo>
                <a:cubicBezTo>
                  <a:pt x="601345" y="399415"/>
                  <a:pt x="616585" y="405130"/>
                  <a:pt x="645795" y="425450"/>
                </a:cubicBezTo>
                <a:cubicBezTo>
                  <a:pt x="675005" y="445770"/>
                  <a:pt x="692150" y="457200"/>
                  <a:pt x="718820" y="483870"/>
                </a:cubicBezTo>
                <a:cubicBezTo>
                  <a:pt x="745490" y="510540"/>
                  <a:pt x="757555" y="528320"/>
                  <a:pt x="777875" y="557530"/>
                </a:cubicBezTo>
                <a:cubicBezTo>
                  <a:pt x="798195" y="586740"/>
                  <a:pt x="798195" y="601345"/>
                  <a:pt x="821690" y="630555"/>
                </a:cubicBezTo>
                <a:cubicBezTo>
                  <a:pt x="845185" y="659765"/>
                  <a:pt x="871855" y="675005"/>
                  <a:pt x="895350" y="704215"/>
                </a:cubicBezTo>
                <a:cubicBezTo>
                  <a:pt x="918845" y="733425"/>
                  <a:pt x="918845" y="748030"/>
                  <a:pt x="939165" y="777240"/>
                </a:cubicBezTo>
                <a:cubicBezTo>
                  <a:pt x="959485" y="806450"/>
                  <a:pt x="982980" y="821690"/>
                  <a:pt x="997585" y="850900"/>
                </a:cubicBezTo>
                <a:cubicBezTo>
                  <a:pt x="1012190" y="880110"/>
                  <a:pt x="1000760" y="894715"/>
                  <a:pt x="1012825" y="923925"/>
                </a:cubicBezTo>
                <a:cubicBezTo>
                  <a:pt x="1024890" y="953135"/>
                  <a:pt x="1038860" y="968375"/>
                  <a:pt x="1056640" y="997585"/>
                </a:cubicBezTo>
                <a:cubicBezTo>
                  <a:pt x="1074420" y="1026795"/>
                  <a:pt x="1076960" y="1043940"/>
                  <a:pt x="1100455" y="1070610"/>
                </a:cubicBezTo>
                <a:cubicBezTo>
                  <a:pt x="1123950" y="1097280"/>
                  <a:pt x="1147445" y="1102995"/>
                  <a:pt x="1174115" y="1129665"/>
                </a:cubicBezTo>
                <a:cubicBezTo>
                  <a:pt x="1200785" y="1156335"/>
                  <a:pt x="1222375" y="1189355"/>
                  <a:pt x="1232535" y="1202690"/>
                </a:cubicBez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波形 8"/>
          <p:cNvSpPr/>
          <p:nvPr/>
        </p:nvSpPr>
        <p:spPr>
          <a:xfrm>
            <a:off x="1899920" y="5889625"/>
            <a:ext cx="8391525" cy="719455"/>
          </a:xfrm>
          <a:prstGeom prst="wave">
            <a:avLst/>
          </a:prstGeom>
          <a:solidFill>
            <a:srgbClr val="92D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</a:rPr>
              <a:t>你还记得，这些著名的山脉都位于哪些大洲吗？</a:t>
            </a:r>
          </a:p>
        </p:txBody>
      </p:sp>
      <p:sp>
        <p:nvSpPr>
          <p:cNvPr id="3" name="AutoShape 7"/>
          <p:cNvSpPr/>
          <p:nvPr/>
        </p:nvSpPr>
        <p:spPr>
          <a:xfrm>
            <a:off x="8271510" y="1497330"/>
            <a:ext cx="2125345" cy="504825"/>
          </a:xfrm>
          <a:prstGeom prst="wedgeEllipseCallout">
            <a:avLst>
              <a:gd name="adj1" fmla="val -40566"/>
              <a:gd name="adj2" fmla="val 141257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落基山脉</a:t>
            </a:r>
          </a:p>
        </p:txBody>
      </p:sp>
      <p:sp>
        <p:nvSpPr>
          <p:cNvPr id="20" name="竖卷形 19"/>
          <p:cNvSpPr/>
          <p:nvPr/>
        </p:nvSpPr>
        <p:spPr>
          <a:xfrm>
            <a:off x="-25400" y="1407160"/>
            <a:ext cx="2160905" cy="3317240"/>
          </a:xfrm>
          <a:prstGeom prst="verticalScroll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charset="-122"/>
                <a:ea typeface="华文行楷" panose="02010800040101010101" charset="-122"/>
              </a:rPr>
              <a:t>世界上有著名的两大山脉带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84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284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000"/>
                                        <p:tgtEl>
                                          <p:spTgt spid="284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4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284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4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000"/>
                                        <p:tgtEl>
                                          <p:spTgt spid="284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4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676" grpId="0" bldLvl="0" animBg="1"/>
      <p:bldP spid="284677" grpId="0" bldLvl="0" animBg="1"/>
      <p:bldP spid="284679" grpId="0" bldLvl="0" animBg="1"/>
      <p:bldP spid="284684" grpId="0" bldLvl="0" animBg="1"/>
      <p:bldP spid="2" grpId="0" bldLvl="0" animBg="1"/>
      <p:bldP spid="9" grpId="0" bldLvl="0" animBg="1"/>
      <p:bldP spid="3" grpId="0" bldLvl="0" animBg="1"/>
      <p:bldP spid="20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4"/>
          <p:cNvSpPr txBox="1"/>
          <p:nvPr/>
        </p:nvSpPr>
        <p:spPr>
          <a:xfrm>
            <a:off x="428625" y="1669415"/>
            <a:ext cx="5909945" cy="50158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世界上最大的平原</a:t>
            </a:r>
            <a:r>
              <a:rPr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——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世界上最大的盆地</a:t>
            </a:r>
            <a:r>
              <a:rPr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——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世界山最高的高原</a:t>
            </a:r>
            <a:r>
              <a:rPr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——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世界上最长的山脉</a:t>
            </a:r>
            <a:r>
              <a:rPr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-----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世界上最高的山脉</a:t>
            </a:r>
            <a:r>
              <a:rPr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-----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世界上最深的海沟</a:t>
            </a:r>
            <a:r>
              <a:rPr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-----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</a:rPr>
              <a:t>……</a:t>
            </a:r>
          </a:p>
        </p:txBody>
      </p:sp>
      <p:sp>
        <p:nvSpPr>
          <p:cNvPr id="17411" name="WordArt 5"/>
          <p:cNvSpPr>
            <a:spLocks noTextEdit="1"/>
          </p:cNvSpPr>
          <p:nvPr/>
        </p:nvSpPr>
        <p:spPr>
          <a:xfrm>
            <a:off x="225425" y="218440"/>
            <a:ext cx="1391285" cy="70739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2800" b="1">
                <a:ln w="12700" cap="flat" cmpd="sng">
                  <a:solidFill>
                    <a:srgbClr val="3333CC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华文行楷" panose="02010800040101010101" charset="-122"/>
                <a:ea typeface="华文行楷" panose="02010800040101010101" charset="-122"/>
              </a:rPr>
              <a:t>活动</a:t>
            </a:r>
          </a:p>
        </p:txBody>
      </p:sp>
      <p:sp>
        <p:nvSpPr>
          <p:cNvPr id="17412" name="Text Box 7"/>
          <p:cNvSpPr txBox="1"/>
          <p:nvPr/>
        </p:nvSpPr>
        <p:spPr>
          <a:xfrm>
            <a:off x="1718310" y="218440"/>
            <a:ext cx="6212205" cy="783590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en-US" altLang="zh-CN" sz="3600" dirty="0"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    </a:t>
            </a:r>
            <a:r>
              <a:rPr lang="zh-CN" altLang="en-US" sz="3600" dirty="0"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你知道哪些世界地形之最？</a:t>
            </a:r>
          </a:p>
        </p:txBody>
      </p:sp>
      <p:sp>
        <p:nvSpPr>
          <p:cNvPr id="277512" name="Text Box 8"/>
          <p:cNvSpPr txBox="1"/>
          <p:nvPr/>
        </p:nvSpPr>
        <p:spPr>
          <a:xfrm>
            <a:off x="5265420" y="1581785"/>
            <a:ext cx="4674235" cy="42767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亚马孙平原（南美洲）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刚果盆地（非洲）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青藏高原（亚洲）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安第斯山脉（南美洲）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喜马拉雅山脉（亚洲）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马里亚纳海沟（太平洋）</a:t>
            </a:r>
            <a:endParaRPr lang="en-US" altLang="zh-CN" sz="3200" b="1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2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7512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7512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2">
                                            <p:txEl>
                                              <p:charRg st="6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7512">
                                            <p:txEl>
                                              <p:charRg st="6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7512">
                                            <p:txEl>
                                              <p:charRg st="6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2">
                                            <p:txEl>
                                              <p:charRg st="11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7512">
                                            <p:txEl>
                                              <p:charRg st="11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7512">
                                            <p:txEl>
                                              <p:charRg st="11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2">
                                            <p:txEl>
                                              <p:charRg st="17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7512">
                                            <p:txEl>
                                              <p:charRg st="17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7512">
                                            <p:txEl>
                                              <p:charRg st="17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2">
                                            <p:txEl>
                                              <p:charRg st="24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7512">
                                            <p:txEl>
                                              <p:charRg st="24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7512">
                                            <p:txEl>
                                              <p:charRg st="24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2">
                                            <p:txEl>
                                              <p:charRg st="31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7512">
                                            <p:txEl>
                                              <p:charRg st="31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7512">
                                            <p:txEl>
                                              <p:charRg st="31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339850" y="2983230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339850" y="2712085"/>
            <a:ext cx="1659890" cy="33845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ctr"/>
            <a:r>
              <a:rPr lang="en-US" altLang="zh-CN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PART ONE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4"/>
            </p:custDataLst>
          </p:nvPr>
        </p:nvSpPr>
        <p:spPr>
          <a:xfrm>
            <a:off x="3179445" y="3194685"/>
            <a:ext cx="7867015" cy="835660"/>
          </a:xfrm>
        </p:spPr>
        <p:txBody>
          <a:bodyPr wrap="square">
            <a:normAutofit fontScale="90000"/>
          </a:bodyPr>
          <a:lstStyle/>
          <a:p>
            <a:r>
              <a:rPr lang="zh-CN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charset="-122"/>
                <a:ea typeface="华文彩云" panose="02010800040101010101" charset="-122"/>
                <a:sym typeface="Arial" panose="020B0604020202020204" pitchFamily="34" charset="0"/>
              </a:rPr>
              <a:t>等高线地形图的判读及应用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0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一、等高线的基本特征</a:t>
            </a:r>
            <a:endParaRPr lang="zh-CN" altLang="en-US" sz="40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17633"/>
            <a:ext cx="10852237" cy="5388907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  <a:spcBef>
                <a:spcPct val="50000"/>
              </a:spcBef>
            </a:pP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1.</a:t>
            </a:r>
            <a:r>
              <a: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同线等高</a:t>
            </a:r>
          </a:p>
          <a:p>
            <a:pPr>
              <a:lnSpc>
                <a:spcPct val="95000"/>
              </a:lnSpc>
              <a:spcBef>
                <a:spcPct val="50000"/>
              </a:spcBef>
            </a:pP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2.</a:t>
            </a:r>
            <a:r>
              <a: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同图等距</a:t>
            </a:r>
            <a:r>
              <a:rPr sz="3200" b="1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（</a:t>
            </a:r>
            <a:r>
              <a:rPr sz="3200" b="1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等高距全图一致。</a:t>
            </a:r>
            <a:r>
              <a: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等高距</a:t>
            </a:r>
            <a:r>
              <a:rPr sz="3200" b="1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指相邻两条等高线的高度差</a:t>
            </a:r>
            <a:r>
              <a:rPr lang="en-US" altLang="zh-CN" sz="3200" b="1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)</a:t>
            </a:r>
            <a:endParaRPr lang="en-US" altLang="zh-CN" sz="3200" b="1">
              <a:solidFill>
                <a:srgbClr val="1C1C1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95000"/>
              </a:lnSpc>
              <a:spcBef>
                <a:spcPct val="50000"/>
              </a:spcBef>
            </a:pP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3.</a:t>
            </a:r>
            <a:r>
              <a: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等高线均为</a:t>
            </a:r>
            <a:r>
              <a: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闭合曲线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95000"/>
              </a:lnSpc>
              <a:spcBef>
                <a:spcPct val="50000"/>
              </a:spcBef>
            </a:pP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4.</a:t>
            </a:r>
            <a:r>
              <a: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等高线一般</a:t>
            </a:r>
            <a:r>
              <a: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不相交</a:t>
            </a:r>
            <a:r>
              <a: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、但局部地区可以</a:t>
            </a:r>
            <a:r>
              <a: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重合</a:t>
            </a: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(</a:t>
            </a:r>
            <a:r>
              <a:rPr sz="3200" b="1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陡崖</a:t>
            </a:r>
            <a:r>
              <a: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）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95000"/>
              </a:lnSpc>
              <a:spcBef>
                <a:spcPct val="50000"/>
              </a:spcBef>
            </a:pP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5.</a:t>
            </a:r>
            <a:r>
              <a: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等高线</a:t>
            </a:r>
            <a:r>
              <a: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疏密</a:t>
            </a:r>
            <a:r>
              <a: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程度反映坡度</a:t>
            </a:r>
            <a:r>
              <a: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缓陡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/>
          <p:nvPr/>
        </p:nvSpPr>
        <p:spPr>
          <a:xfrm>
            <a:off x="212725" y="193040"/>
            <a:ext cx="75933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</a:rPr>
              <a:t>二、山地不同部位的等高线形态</a:t>
            </a:r>
          </a:p>
        </p:txBody>
      </p:sp>
      <p:pic>
        <p:nvPicPr>
          <p:cNvPr id="290819" name="Picture 3" descr="2-49 山脊山谷示意 [转换]"/>
          <p:cNvPicPr>
            <a:picLocks noChangeAspect="1"/>
          </p:cNvPicPr>
          <p:nvPr/>
        </p:nvPicPr>
        <p:blipFill>
          <a:blip r:embed="rId2"/>
          <a:srcRect r="80426"/>
          <a:stretch>
            <a:fillRect/>
          </a:stretch>
        </p:blipFill>
        <p:spPr>
          <a:xfrm>
            <a:off x="212725" y="1027430"/>
            <a:ext cx="3024188" cy="3063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0821" name="Rectangle 5"/>
          <p:cNvSpPr/>
          <p:nvPr/>
        </p:nvSpPr>
        <p:spPr>
          <a:xfrm>
            <a:off x="212408" y="4309110"/>
            <a:ext cx="2800350" cy="829945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等高线闭合，中间高，四周低</a:t>
            </a:r>
          </a:p>
        </p:txBody>
      </p:sp>
      <p:pic>
        <p:nvPicPr>
          <p:cNvPr id="290824" name="Picture 8" descr="2-49 山脊山谷示意 [转换]"/>
          <p:cNvPicPr>
            <a:picLocks noChangeAspect="1"/>
          </p:cNvPicPr>
          <p:nvPr/>
        </p:nvPicPr>
        <p:blipFill>
          <a:blip r:embed="rId2"/>
          <a:srcRect l="60333" r="19678"/>
          <a:stretch>
            <a:fillRect/>
          </a:stretch>
        </p:blipFill>
        <p:spPr>
          <a:xfrm>
            <a:off x="9186545" y="1050290"/>
            <a:ext cx="3095625" cy="307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0825" name="Rectangle 9"/>
          <p:cNvSpPr/>
          <p:nvPr/>
        </p:nvSpPr>
        <p:spPr>
          <a:xfrm>
            <a:off x="9333865" y="4309110"/>
            <a:ext cx="2800350" cy="829945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两个山顶之间较低的部分</a:t>
            </a:r>
          </a:p>
        </p:txBody>
      </p:sp>
      <p:pic>
        <p:nvPicPr>
          <p:cNvPr id="291843" name="Picture 3" descr="2-49 山脊山谷示意 [转换]"/>
          <p:cNvPicPr>
            <a:picLocks noChangeAspect="1"/>
          </p:cNvPicPr>
          <p:nvPr/>
        </p:nvPicPr>
        <p:blipFill>
          <a:blip r:embed="rId2"/>
          <a:srcRect l="39433" r="40117"/>
          <a:stretch>
            <a:fillRect/>
          </a:stretch>
        </p:blipFill>
        <p:spPr>
          <a:xfrm>
            <a:off x="3079433" y="1042353"/>
            <a:ext cx="3168650" cy="3071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1845" name="Rectangle 5"/>
          <p:cNvSpPr/>
          <p:nvPr/>
        </p:nvSpPr>
        <p:spPr>
          <a:xfrm>
            <a:off x="3295333" y="4308793"/>
            <a:ext cx="2800350" cy="829945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等高线弯曲，中由山麓向山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顶凸出</a:t>
            </a:r>
          </a:p>
        </p:txBody>
      </p:sp>
      <p:sp>
        <p:nvSpPr>
          <p:cNvPr id="291846" name="Rectangle 6"/>
          <p:cNvSpPr/>
          <p:nvPr/>
        </p:nvSpPr>
        <p:spPr>
          <a:xfrm>
            <a:off x="6377940" y="4309110"/>
            <a:ext cx="2808288" cy="829945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等高线弯曲，由山顶向山麓凸出</a:t>
            </a:r>
          </a:p>
        </p:txBody>
      </p:sp>
      <p:pic>
        <p:nvPicPr>
          <p:cNvPr id="291847" name="Picture 7" descr="2-49 山脊山谷示意 [转换]"/>
          <p:cNvPicPr>
            <a:picLocks noChangeAspect="1"/>
          </p:cNvPicPr>
          <p:nvPr/>
        </p:nvPicPr>
        <p:blipFill>
          <a:blip r:embed="rId2"/>
          <a:srcRect l="19574" r="60379"/>
          <a:stretch>
            <a:fillRect/>
          </a:stretch>
        </p:blipFill>
        <p:spPr>
          <a:xfrm>
            <a:off x="6175058" y="1049973"/>
            <a:ext cx="3097212" cy="3063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90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0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0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290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0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0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2000"/>
                                        <p:tgtEl>
                                          <p:spTgt spid="291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1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1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" dur="2000"/>
                                        <p:tgtEl>
                                          <p:spTgt spid="291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1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1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821" grpId="0" bldLvl="0" animBg="1"/>
      <p:bldP spid="290825" grpId="0" bldLvl="0" animBg="1"/>
      <p:bldP spid="291845" grpId="0" bldLvl="0" animBg="1"/>
      <p:bldP spid="291846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70" name="Rectangle 6"/>
          <p:cNvSpPr/>
          <p:nvPr/>
        </p:nvSpPr>
        <p:spPr>
          <a:xfrm>
            <a:off x="2405380" y="2797493"/>
            <a:ext cx="6192838" cy="583565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等高线在陡崖处重合</a:t>
            </a:r>
          </a:p>
        </p:txBody>
      </p:sp>
      <p:grpSp>
        <p:nvGrpSpPr>
          <p:cNvPr id="25603" name="Group 16"/>
          <p:cNvGrpSpPr/>
          <p:nvPr/>
        </p:nvGrpSpPr>
        <p:grpSpPr>
          <a:xfrm>
            <a:off x="1418590" y="294640"/>
            <a:ext cx="8167370" cy="2503170"/>
            <a:chOff x="793" y="722"/>
            <a:chExt cx="4128" cy="1105"/>
          </a:xfrm>
        </p:grpSpPr>
        <p:pic>
          <p:nvPicPr>
            <p:cNvPr id="25611" name="Picture 10" descr="未标题-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" y="722"/>
              <a:ext cx="4128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5612" name="Text Box 7"/>
            <p:cNvSpPr txBox="1"/>
            <p:nvPr/>
          </p:nvSpPr>
          <p:spPr>
            <a:xfrm>
              <a:off x="2290" y="738"/>
              <a:ext cx="363" cy="17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000" b="0" dirty="0">
                  <a:latin typeface="Arial" panose="020B0604020202020204" pitchFamily="34" charset="0"/>
                  <a:ea typeface="微软雅黑" panose="020B0503020204020204" pitchFamily="34" charset="-122"/>
                </a:rPr>
                <a:t>陡崖</a:t>
              </a:r>
            </a:p>
          </p:txBody>
        </p:sp>
        <p:sp>
          <p:nvSpPr>
            <p:cNvPr id="25613" name="Line 8"/>
            <p:cNvSpPr/>
            <p:nvPr/>
          </p:nvSpPr>
          <p:spPr>
            <a:xfrm flipH="1">
              <a:off x="1882" y="965"/>
              <a:ext cx="408" cy="22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5614" name="Text Box 9"/>
            <p:cNvSpPr txBox="1"/>
            <p:nvPr/>
          </p:nvSpPr>
          <p:spPr>
            <a:xfrm rot="-1774126">
              <a:off x="4105" y="1350"/>
              <a:ext cx="499" cy="17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000" b="0" dirty="0">
                  <a:latin typeface="Arial" panose="020B0604020202020204" pitchFamily="34" charset="0"/>
                  <a:ea typeface="微软雅黑" panose="020B0503020204020204" pitchFamily="34" charset="-122"/>
                </a:rPr>
                <a:t>陡崖</a:t>
              </a:r>
            </a:p>
          </p:txBody>
        </p:sp>
      </p:grpSp>
      <p:sp>
        <p:nvSpPr>
          <p:cNvPr id="292875" name="Rectangle 11"/>
          <p:cNvSpPr/>
          <p:nvPr/>
        </p:nvSpPr>
        <p:spPr>
          <a:xfrm>
            <a:off x="2487930" y="5960428"/>
            <a:ext cx="6192838" cy="521970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缓坡等高线稀疏，陡坡等高线密集</a:t>
            </a:r>
          </a:p>
        </p:txBody>
      </p:sp>
      <p:grpSp>
        <p:nvGrpSpPr>
          <p:cNvPr id="3" name="Group 17"/>
          <p:cNvGrpSpPr/>
          <p:nvPr/>
        </p:nvGrpSpPr>
        <p:grpSpPr>
          <a:xfrm>
            <a:off x="1630045" y="3523615"/>
            <a:ext cx="7919085" cy="2294890"/>
            <a:chOff x="793" y="2275"/>
            <a:chExt cx="4083" cy="1094"/>
          </a:xfrm>
        </p:grpSpPr>
        <p:pic>
          <p:nvPicPr>
            <p:cNvPr id="25606" name="Picture 5" descr="陡坡缓坡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" y="2275"/>
              <a:ext cx="4083" cy="109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5607" name="Text Box 12"/>
            <p:cNvSpPr txBox="1"/>
            <p:nvPr/>
          </p:nvSpPr>
          <p:spPr>
            <a:xfrm rot="3050370">
              <a:off x="2325" y="2747"/>
              <a:ext cx="544" cy="20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000" b="0" dirty="0">
                  <a:latin typeface="Arial" panose="020B0604020202020204" pitchFamily="34" charset="0"/>
                  <a:ea typeface="微软雅黑" panose="020B0503020204020204" pitchFamily="34" charset="-122"/>
                </a:rPr>
                <a:t>陡坡</a:t>
              </a:r>
            </a:p>
          </p:txBody>
        </p:sp>
        <p:sp>
          <p:nvSpPr>
            <p:cNvPr id="25608" name="Text Box 13"/>
            <p:cNvSpPr txBox="1"/>
            <p:nvPr/>
          </p:nvSpPr>
          <p:spPr>
            <a:xfrm rot="-915307">
              <a:off x="1111" y="2462"/>
              <a:ext cx="544" cy="1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000" b="0" dirty="0">
                  <a:latin typeface="Arial" panose="020B0604020202020204" pitchFamily="34" charset="0"/>
                  <a:ea typeface="微软雅黑" panose="020B0503020204020204" pitchFamily="34" charset="-122"/>
                </a:rPr>
                <a:t>缓坡</a:t>
              </a:r>
            </a:p>
          </p:txBody>
        </p:sp>
        <p:sp>
          <p:nvSpPr>
            <p:cNvPr id="25609" name="Text Box 14"/>
            <p:cNvSpPr txBox="1"/>
            <p:nvPr/>
          </p:nvSpPr>
          <p:spPr>
            <a:xfrm>
              <a:off x="4332" y="2665"/>
              <a:ext cx="544" cy="1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000" b="0" dirty="0">
                  <a:latin typeface="Arial" panose="020B0604020202020204" pitchFamily="34" charset="0"/>
                  <a:ea typeface="微软雅黑" panose="020B0503020204020204" pitchFamily="34" charset="-122"/>
                </a:rPr>
                <a:t>陡坡</a:t>
              </a:r>
            </a:p>
          </p:txBody>
        </p:sp>
        <p:sp>
          <p:nvSpPr>
            <p:cNvPr id="25610" name="Text Box 15"/>
            <p:cNvSpPr txBox="1"/>
            <p:nvPr/>
          </p:nvSpPr>
          <p:spPr>
            <a:xfrm>
              <a:off x="3016" y="2711"/>
              <a:ext cx="544" cy="1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000" b="0" dirty="0">
                  <a:latin typeface="Arial" panose="020B0604020202020204" pitchFamily="34" charset="0"/>
                  <a:ea typeface="微软雅黑" panose="020B0503020204020204" pitchFamily="34" charset="-122"/>
                </a:rPr>
                <a:t>缓坡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2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2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2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2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70" grpId="0" bldLvl="0" animBg="1"/>
      <p:bldP spid="29287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>
                <a:alpha val="100000"/>
              </a:srgbClr>
            </a:gs>
            <a:gs pos="76000">
              <a:srgbClr val="659138">
                <a:alpha val="100000"/>
              </a:srgbClr>
            </a:gs>
            <a:gs pos="70000">
              <a:srgbClr val="78AC42">
                <a:alpha val="100000"/>
              </a:srgbClr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文本框 13"/>
          <p:cNvSpPr txBox="1"/>
          <p:nvPr/>
        </p:nvSpPr>
        <p:spPr>
          <a:xfrm>
            <a:off x="320040" y="1251585"/>
            <a:ext cx="6782435" cy="4092575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读右图，回答问题。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A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地的海拔高度是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米；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 丁山和大王山的相对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高度约是 </a:t>
            </a: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米。</a:t>
            </a: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graphicFrame>
        <p:nvGraphicFramePr>
          <p:cNvPr id="21507" name="对象 1073742850"/>
          <p:cNvGraphicFramePr>
            <a:graphicFrameLocks/>
          </p:cNvGraphicFramePr>
          <p:nvPr/>
        </p:nvGraphicFramePr>
        <p:xfrm>
          <a:off x="5929630" y="1370330"/>
          <a:ext cx="5645785" cy="411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r:id="rId4" imgW="7986452" imgH="5829805" progId="PBrush">
                  <p:embed/>
                </p:oleObj>
              </mc:Choice>
              <mc:Fallback>
                <p:oleObj r:id="rId4" imgW="7986452" imgH="5829805" progId="PBrush">
                  <p:embed/>
                  <p:pic>
                    <p:nvPicPr>
                      <p:cNvPr id="0" name="Picture 10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9630" y="1370330"/>
                        <a:ext cx="5645785" cy="411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606231" y="3036569"/>
            <a:ext cx="2103755" cy="5835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1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 scaled="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1000-1100</a:t>
            </a:r>
          </a:p>
        </p:txBody>
      </p:sp>
      <p:sp>
        <p:nvSpPr>
          <p:cNvPr id="4" name="矩形 3"/>
          <p:cNvSpPr/>
          <p:nvPr/>
        </p:nvSpPr>
        <p:spPr>
          <a:xfrm>
            <a:off x="3125470" y="4592955"/>
            <a:ext cx="1170940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1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 scaled="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65  </a:t>
            </a:r>
          </a:p>
        </p:txBody>
      </p:sp>
      <p:grpSp>
        <p:nvGrpSpPr>
          <p:cNvPr id="51" name="Group 28"/>
          <p:cNvGrpSpPr/>
          <p:nvPr/>
        </p:nvGrpSpPr>
        <p:grpSpPr>
          <a:xfrm>
            <a:off x="1903730" y="349250"/>
            <a:ext cx="595630" cy="693420"/>
            <a:chOff x="4616451" y="1741488"/>
            <a:chExt cx="2959100" cy="3371850"/>
          </a:xfrm>
          <a:solidFill>
            <a:schemeClr val="bg1"/>
          </a:solidFill>
        </p:grpSpPr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4616451" y="1741488"/>
              <a:ext cx="2959100" cy="3371850"/>
            </a:xfrm>
            <a:custGeom>
              <a:avLst/>
              <a:gdLst>
                <a:gd name="T0" fmla="*/ 578 w 786"/>
                <a:gd name="T1" fmla="*/ 28 h 896"/>
                <a:gd name="T2" fmla="*/ 205 w 786"/>
                <a:gd name="T3" fmla="*/ 59 h 896"/>
                <a:gd name="T4" fmla="*/ 67 w 786"/>
                <a:gd name="T5" fmla="*/ 236 h 896"/>
                <a:gd name="T6" fmla="*/ 68 w 786"/>
                <a:gd name="T7" fmla="*/ 346 h 896"/>
                <a:gd name="T8" fmla="*/ 70 w 786"/>
                <a:gd name="T9" fmla="*/ 356 h 896"/>
                <a:gd name="T10" fmla="*/ 39 w 786"/>
                <a:gd name="T11" fmla="*/ 406 h 896"/>
                <a:gd name="T12" fmla="*/ 14 w 786"/>
                <a:gd name="T13" fmla="*/ 441 h 896"/>
                <a:gd name="T14" fmla="*/ 14 w 786"/>
                <a:gd name="T15" fmla="*/ 442 h 896"/>
                <a:gd name="T16" fmla="*/ 36 w 786"/>
                <a:gd name="T17" fmla="*/ 540 h 896"/>
                <a:gd name="T18" fmla="*/ 50 w 786"/>
                <a:gd name="T19" fmla="*/ 587 h 896"/>
                <a:gd name="T20" fmla="*/ 75 w 786"/>
                <a:gd name="T21" fmla="*/ 649 h 896"/>
                <a:gd name="T22" fmla="*/ 74 w 786"/>
                <a:gd name="T23" fmla="*/ 694 h 896"/>
                <a:gd name="T24" fmla="*/ 169 w 786"/>
                <a:gd name="T25" fmla="*/ 773 h 896"/>
                <a:gd name="T26" fmla="*/ 244 w 786"/>
                <a:gd name="T27" fmla="*/ 830 h 896"/>
                <a:gd name="T28" fmla="*/ 618 w 786"/>
                <a:gd name="T29" fmla="*/ 896 h 896"/>
                <a:gd name="T30" fmla="*/ 686 w 786"/>
                <a:gd name="T31" fmla="*/ 814 h 896"/>
                <a:gd name="T32" fmla="*/ 664 w 786"/>
                <a:gd name="T33" fmla="*/ 637 h 896"/>
                <a:gd name="T34" fmla="*/ 777 w 786"/>
                <a:gd name="T35" fmla="*/ 417 h 896"/>
                <a:gd name="T36" fmla="*/ 706 w 786"/>
                <a:gd name="T37" fmla="*/ 118 h 896"/>
                <a:gd name="T38" fmla="*/ 627 w 786"/>
                <a:gd name="T39" fmla="*/ 606 h 896"/>
                <a:gd name="T40" fmla="*/ 639 w 786"/>
                <a:gd name="T41" fmla="*/ 823 h 896"/>
                <a:gd name="T42" fmla="*/ 618 w 786"/>
                <a:gd name="T43" fmla="*/ 847 h 896"/>
                <a:gd name="T44" fmla="*/ 292 w 786"/>
                <a:gd name="T45" fmla="*/ 827 h 896"/>
                <a:gd name="T46" fmla="*/ 260 w 786"/>
                <a:gd name="T47" fmla="*/ 706 h 896"/>
                <a:gd name="T48" fmla="*/ 169 w 786"/>
                <a:gd name="T49" fmla="*/ 725 h 896"/>
                <a:gd name="T50" fmla="*/ 101 w 786"/>
                <a:gd name="T51" fmla="*/ 604 h 896"/>
                <a:gd name="T52" fmla="*/ 110 w 786"/>
                <a:gd name="T53" fmla="*/ 568 h 896"/>
                <a:gd name="T54" fmla="*/ 86 w 786"/>
                <a:gd name="T55" fmla="*/ 555 h 896"/>
                <a:gd name="T56" fmla="*/ 94 w 786"/>
                <a:gd name="T57" fmla="*/ 519 h 896"/>
                <a:gd name="T58" fmla="*/ 65 w 786"/>
                <a:gd name="T59" fmla="*/ 501 h 896"/>
                <a:gd name="T60" fmla="*/ 55 w 786"/>
                <a:gd name="T61" fmla="*/ 467 h 896"/>
                <a:gd name="T62" fmla="*/ 112 w 786"/>
                <a:gd name="T63" fmla="*/ 381 h 896"/>
                <a:gd name="T64" fmla="*/ 115 w 786"/>
                <a:gd name="T65" fmla="*/ 335 h 896"/>
                <a:gd name="T66" fmla="*/ 114 w 786"/>
                <a:gd name="T67" fmla="*/ 248 h 896"/>
                <a:gd name="T68" fmla="*/ 729 w 786"/>
                <a:gd name="T69" fmla="*/ 41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6" h="896">
                  <a:moveTo>
                    <a:pt x="706" y="118"/>
                  </a:moveTo>
                  <a:cubicBezTo>
                    <a:pt x="672" y="79"/>
                    <a:pt x="629" y="49"/>
                    <a:pt x="578" y="28"/>
                  </a:cubicBezTo>
                  <a:cubicBezTo>
                    <a:pt x="531" y="10"/>
                    <a:pt x="478" y="0"/>
                    <a:pt x="425" y="0"/>
                  </a:cubicBezTo>
                  <a:cubicBezTo>
                    <a:pt x="346" y="0"/>
                    <a:pt x="268" y="21"/>
                    <a:pt x="205" y="59"/>
                  </a:cubicBezTo>
                  <a:cubicBezTo>
                    <a:pt x="171" y="79"/>
                    <a:pt x="142" y="104"/>
                    <a:pt x="119" y="133"/>
                  </a:cubicBezTo>
                  <a:cubicBezTo>
                    <a:pt x="94" y="164"/>
                    <a:pt x="77" y="198"/>
                    <a:pt x="67" y="236"/>
                  </a:cubicBezTo>
                  <a:cubicBezTo>
                    <a:pt x="59" y="268"/>
                    <a:pt x="58" y="305"/>
                    <a:pt x="65" y="335"/>
                  </a:cubicBezTo>
                  <a:cubicBezTo>
                    <a:pt x="68" y="346"/>
                    <a:pt x="68" y="346"/>
                    <a:pt x="68" y="346"/>
                  </a:cubicBezTo>
                  <a:cubicBezTo>
                    <a:pt x="68" y="349"/>
                    <a:pt x="69" y="352"/>
                    <a:pt x="70" y="354"/>
                  </a:cubicBezTo>
                  <a:cubicBezTo>
                    <a:pt x="70" y="355"/>
                    <a:pt x="70" y="356"/>
                    <a:pt x="70" y="356"/>
                  </a:cubicBezTo>
                  <a:cubicBezTo>
                    <a:pt x="68" y="360"/>
                    <a:pt x="68" y="360"/>
                    <a:pt x="68" y="360"/>
                  </a:cubicBezTo>
                  <a:cubicBezTo>
                    <a:pt x="61" y="375"/>
                    <a:pt x="50" y="390"/>
                    <a:pt x="39" y="406"/>
                  </a:cubicBezTo>
                  <a:cubicBezTo>
                    <a:pt x="31" y="417"/>
                    <a:pt x="22" y="428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2"/>
                    <a:pt x="14" y="442"/>
                    <a:pt x="14" y="442"/>
                  </a:cubicBezTo>
                  <a:cubicBezTo>
                    <a:pt x="3" y="459"/>
                    <a:pt x="0" y="481"/>
                    <a:pt x="6" y="501"/>
                  </a:cubicBezTo>
                  <a:cubicBezTo>
                    <a:pt x="11" y="517"/>
                    <a:pt x="22" y="531"/>
                    <a:pt x="36" y="540"/>
                  </a:cubicBezTo>
                  <a:cubicBezTo>
                    <a:pt x="35" y="553"/>
                    <a:pt x="37" y="565"/>
                    <a:pt x="43" y="576"/>
                  </a:cubicBezTo>
                  <a:cubicBezTo>
                    <a:pt x="45" y="580"/>
                    <a:pt x="47" y="584"/>
                    <a:pt x="50" y="587"/>
                  </a:cubicBezTo>
                  <a:cubicBezTo>
                    <a:pt x="48" y="603"/>
                    <a:pt x="52" y="619"/>
                    <a:pt x="62" y="632"/>
                  </a:cubicBezTo>
                  <a:cubicBezTo>
                    <a:pt x="75" y="649"/>
                    <a:pt x="75" y="649"/>
                    <a:pt x="75" y="649"/>
                  </a:cubicBezTo>
                  <a:cubicBezTo>
                    <a:pt x="75" y="652"/>
                    <a:pt x="75" y="654"/>
                    <a:pt x="74" y="657"/>
                  </a:cubicBezTo>
                  <a:cubicBezTo>
                    <a:pt x="74" y="667"/>
                    <a:pt x="73" y="680"/>
                    <a:pt x="74" y="694"/>
                  </a:cubicBezTo>
                  <a:cubicBezTo>
                    <a:pt x="77" y="715"/>
                    <a:pt x="85" y="732"/>
                    <a:pt x="97" y="746"/>
                  </a:cubicBezTo>
                  <a:cubicBezTo>
                    <a:pt x="114" y="764"/>
                    <a:pt x="139" y="773"/>
                    <a:pt x="169" y="773"/>
                  </a:cubicBezTo>
                  <a:cubicBezTo>
                    <a:pt x="189" y="773"/>
                    <a:pt x="212" y="769"/>
                    <a:pt x="240" y="761"/>
                  </a:cubicBezTo>
                  <a:cubicBezTo>
                    <a:pt x="241" y="779"/>
                    <a:pt x="243" y="801"/>
                    <a:pt x="244" y="830"/>
                  </a:cubicBezTo>
                  <a:cubicBezTo>
                    <a:pt x="246" y="867"/>
                    <a:pt x="276" y="896"/>
                    <a:pt x="313" y="896"/>
                  </a:cubicBezTo>
                  <a:cubicBezTo>
                    <a:pt x="618" y="896"/>
                    <a:pt x="618" y="896"/>
                    <a:pt x="618" y="896"/>
                  </a:cubicBezTo>
                  <a:cubicBezTo>
                    <a:pt x="638" y="896"/>
                    <a:pt x="658" y="887"/>
                    <a:pt x="671" y="871"/>
                  </a:cubicBezTo>
                  <a:cubicBezTo>
                    <a:pt x="684" y="855"/>
                    <a:pt x="690" y="834"/>
                    <a:pt x="686" y="814"/>
                  </a:cubicBezTo>
                  <a:cubicBezTo>
                    <a:pt x="658" y="658"/>
                    <a:pt x="658" y="658"/>
                    <a:pt x="658" y="658"/>
                  </a:cubicBezTo>
                  <a:cubicBezTo>
                    <a:pt x="657" y="650"/>
                    <a:pt x="659" y="643"/>
                    <a:pt x="664" y="637"/>
                  </a:cubicBezTo>
                  <a:cubicBezTo>
                    <a:pt x="686" y="610"/>
                    <a:pt x="712" y="578"/>
                    <a:pt x="733" y="541"/>
                  </a:cubicBezTo>
                  <a:cubicBezTo>
                    <a:pt x="756" y="501"/>
                    <a:pt x="770" y="460"/>
                    <a:pt x="777" y="417"/>
                  </a:cubicBezTo>
                  <a:cubicBezTo>
                    <a:pt x="786" y="355"/>
                    <a:pt x="784" y="298"/>
                    <a:pt x="772" y="247"/>
                  </a:cubicBezTo>
                  <a:cubicBezTo>
                    <a:pt x="759" y="198"/>
                    <a:pt x="737" y="154"/>
                    <a:pt x="706" y="118"/>
                  </a:cubicBezTo>
                  <a:close/>
                  <a:moveTo>
                    <a:pt x="729" y="410"/>
                  </a:moveTo>
                  <a:cubicBezTo>
                    <a:pt x="717" y="491"/>
                    <a:pt x="674" y="550"/>
                    <a:pt x="627" y="606"/>
                  </a:cubicBezTo>
                  <a:cubicBezTo>
                    <a:pt x="613" y="622"/>
                    <a:pt x="607" y="645"/>
                    <a:pt x="611" y="666"/>
                  </a:cubicBezTo>
                  <a:cubicBezTo>
                    <a:pt x="639" y="823"/>
                    <a:pt x="639" y="823"/>
                    <a:pt x="639" y="823"/>
                  </a:cubicBezTo>
                  <a:cubicBezTo>
                    <a:pt x="640" y="829"/>
                    <a:pt x="638" y="835"/>
                    <a:pt x="634" y="840"/>
                  </a:cubicBezTo>
                  <a:cubicBezTo>
                    <a:pt x="630" y="845"/>
                    <a:pt x="624" y="847"/>
                    <a:pt x="618" y="847"/>
                  </a:cubicBezTo>
                  <a:cubicBezTo>
                    <a:pt x="313" y="847"/>
                    <a:pt x="313" y="847"/>
                    <a:pt x="313" y="847"/>
                  </a:cubicBezTo>
                  <a:cubicBezTo>
                    <a:pt x="302" y="847"/>
                    <a:pt x="293" y="839"/>
                    <a:pt x="292" y="827"/>
                  </a:cubicBezTo>
                  <a:cubicBezTo>
                    <a:pt x="290" y="774"/>
                    <a:pt x="286" y="742"/>
                    <a:pt x="284" y="724"/>
                  </a:cubicBezTo>
                  <a:cubicBezTo>
                    <a:pt x="284" y="715"/>
                    <a:pt x="272" y="706"/>
                    <a:pt x="260" y="706"/>
                  </a:cubicBezTo>
                  <a:cubicBezTo>
                    <a:pt x="258" y="706"/>
                    <a:pt x="256" y="706"/>
                    <a:pt x="254" y="707"/>
                  </a:cubicBezTo>
                  <a:cubicBezTo>
                    <a:pt x="216" y="720"/>
                    <a:pt x="189" y="725"/>
                    <a:pt x="169" y="725"/>
                  </a:cubicBezTo>
                  <a:cubicBezTo>
                    <a:pt x="95" y="725"/>
                    <a:pt x="134" y="648"/>
                    <a:pt x="120" y="629"/>
                  </a:cubicBezTo>
                  <a:cubicBezTo>
                    <a:pt x="101" y="604"/>
                    <a:pt x="101" y="604"/>
                    <a:pt x="101" y="604"/>
                  </a:cubicBezTo>
                  <a:cubicBezTo>
                    <a:pt x="96" y="597"/>
                    <a:pt x="96" y="589"/>
                    <a:pt x="100" y="583"/>
                  </a:cubicBezTo>
                  <a:cubicBezTo>
                    <a:pt x="110" y="568"/>
                    <a:pt x="110" y="568"/>
                    <a:pt x="110" y="568"/>
                  </a:cubicBezTo>
                  <a:cubicBezTo>
                    <a:pt x="98" y="565"/>
                    <a:pt x="98" y="565"/>
                    <a:pt x="98" y="565"/>
                  </a:cubicBezTo>
                  <a:cubicBezTo>
                    <a:pt x="93" y="563"/>
                    <a:pt x="89" y="560"/>
                    <a:pt x="86" y="555"/>
                  </a:cubicBezTo>
                  <a:cubicBezTo>
                    <a:pt x="84" y="550"/>
                    <a:pt x="84" y="545"/>
                    <a:pt x="86" y="540"/>
                  </a:cubicBezTo>
                  <a:cubicBezTo>
                    <a:pt x="94" y="519"/>
                    <a:pt x="94" y="519"/>
                    <a:pt x="94" y="519"/>
                  </a:cubicBezTo>
                  <a:cubicBezTo>
                    <a:pt x="95" y="517"/>
                    <a:pt x="94" y="514"/>
                    <a:pt x="92" y="513"/>
                  </a:cubicBezTo>
                  <a:cubicBezTo>
                    <a:pt x="65" y="501"/>
                    <a:pt x="65" y="501"/>
                    <a:pt x="65" y="501"/>
                  </a:cubicBezTo>
                  <a:cubicBezTo>
                    <a:pt x="59" y="499"/>
                    <a:pt x="54" y="493"/>
                    <a:pt x="52" y="487"/>
                  </a:cubicBezTo>
                  <a:cubicBezTo>
                    <a:pt x="50" y="480"/>
                    <a:pt x="51" y="473"/>
                    <a:pt x="55" y="467"/>
                  </a:cubicBezTo>
                  <a:cubicBezTo>
                    <a:pt x="55" y="466"/>
                    <a:pt x="55" y="466"/>
                    <a:pt x="55" y="466"/>
                  </a:cubicBezTo>
                  <a:cubicBezTo>
                    <a:pt x="73" y="438"/>
                    <a:pt x="97" y="412"/>
                    <a:pt x="112" y="381"/>
                  </a:cubicBezTo>
                  <a:cubicBezTo>
                    <a:pt x="118" y="368"/>
                    <a:pt x="118" y="368"/>
                    <a:pt x="118" y="368"/>
                  </a:cubicBezTo>
                  <a:cubicBezTo>
                    <a:pt x="122" y="359"/>
                    <a:pt x="117" y="345"/>
                    <a:pt x="115" y="335"/>
                  </a:cubicBezTo>
                  <a:cubicBezTo>
                    <a:pt x="112" y="325"/>
                    <a:pt x="112" y="325"/>
                    <a:pt x="112" y="325"/>
                  </a:cubicBezTo>
                  <a:cubicBezTo>
                    <a:pt x="107" y="301"/>
                    <a:pt x="108" y="271"/>
                    <a:pt x="114" y="248"/>
                  </a:cubicBezTo>
                  <a:cubicBezTo>
                    <a:pt x="146" y="120"/>
                    <a:pt x="286" y="48"/>
                    <a:pt x="425" y="48"/>
                  </a:cubicBezTo>
                  <a:cubicBezTo>
                    <a:pt x="597" y="48"/>
                    <a:pt x="767" y="158"/>
                    <a:pt x="729" y="410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Freeform 6"/>
            <p:cNvSpPr/>
            <p:nvPr/>
          </p:nvSpPr>
          <p:spPr bwMode="auto">
            <a:xfrm>
              <a:off x="5184776" y="2062163"/>
              <a:ext cx="2085975" cy="1700213"/>
            </a:xfrm>
            <a:custGeom>
              <a:avLst/>
              <a:gdLst>
                <a:gd name="T0" fmla="*/ 367 w 554"/>
                <a:gd name="T1" fmla="*/ 21 h 452"/>
                <a:gd name="T2" fmla="*/ 325 w 554"/>
                <a:gd name="T3" fmla="*/ 5 h 452"/>
                <a:gd name="T4" fmla="*/ 298 w 554"/>
                <a:gd name="T5" fmla="*/ 11 h 452"/>
                <a:gd name="T6" fmla="*/ 267 w 554"/>
                <a:gd name="T7" fmla="*/ 0 h 452"/>
                <a:gd name="T8" fmla="*/ 243 w 554"/>
                <a:gd name="T9" fmla="*/ 7 h 452"/>
                <a:gd name="T10" fmla="*/ 223 w 554"/>
                <a:gd name="T11" fmla="*/ 5 h 452"/>
                <a:gd name="T12" fmla="*/ 168 w 554"/>
                <a:gd name="T13" fmla="*/ 24 h 452"/>
                <a:gd name="T14" fmla="*/ 163 w 554"/>
                <a:gd name="T15" fmla="*/ 24 h 452"/>
                <a:gd name="T16" fmla="*/ 96 w 554"/>
                <a:gd name="T17" fmla="*/ 54 h 452"/>
                <a:gd name="T18" fmla="*/ 38 w 554"/>
                <a:gd name="T19" fmla="*/ 123 h 452"/>
                <a:gd name="T20" fmla="*/ 15 w 554"/>
                <a:gd name="T21" fmla="*/ 156 h 452"/>
                <a:gd name="T22" fmla="*/ 15 w 554"/>
                <a:gd name="T23" fmla="*/ 161 h 452"/>
                <a:gd name="T24" fmla="*/ 0 w 554"/>
                <a:gd name="T25" fmla="*/ 210 h 452"/>
                <a:gd name="T26" fmla="*/ 39 w 554"/>
                <a:gd name="T27" fmla="*/ 282 h 452"/>
                <a:gd name="T28" fmla="*/ 103 w 554"/>
                <a:gd name="T29" fmla="*/ 327 h 452"/>
                <a:gd name="T30" fmla="*/ 135 w 554"/>
                <a:gd name="T31" fmla="*/ 319 h 452"/>
                <a:gd name="T32" fmla="*/ 177 w 554"/>
                <a:gd name="T33" fmla="*/ 344 h 452"/>
                <a:gd name="T34" fmla="*/ 260 w 554"/>
                <a:gd name="T35" fmla="*/ 403 h 452"/>
                <a:gd name="T36" fmla="*/ 296 w 554"/>
                <a:gd name="T37" fmla="*/ 395 h 452"/>
                <a:gd name="T38" fmla="*/ 391 w 554"/>
                <a:gd name="T39" fmla="*/ 452 h 452"/>
                <a:gd name="T40" fmla="*/ 492 w 554"/>
                <a:gd name="T41" fmla="*/ 382 h 452"/>
                <a:gd name="T42" fmla="*/ 549 w 554"/>
                <a:gd name="T43" fmla="*/ 287 h 452"/>
                <a:gd name="T44" fmla="*/ 547 w 554"/>
                <a:gd name="T45" fmla="*/ 267 h 452"/>
                <a:gd name="T46" fmla="*/ 554 w 554"/>
                <a:gd name="T47" fmla="*/ 235 h 452"/>
                <a:gd name="T48" fmla="*/ 536 w 554"/>
                <a:gd name="T49" fmla="*/ 185 h 452"/>
                <a:gd name="T50" fmla="*/ 537 w 554"/>
                <a:gd name="T51" fmla="*/ 174 h 452"/>
                <a:gd name="T52" fmla="*/ 493 w 554"/>
                <a:gd name="T53" fmla="*/ 106 h 452"/>
                <a:gd name="T54" fmla="*/ 367 w 554"/>
                <a:gd name="T55" fmla="*/ 2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4" h="452">
                  <a:moveTo>
                    <a:pt x="367" y="21"/>
                  </a:moveTo>
                  <a:cubicBezTo>
                    <a:pt x="356" y="11"/>
                    <a:pt x="341" y="5"/>
                    <a:pt x="325" y="5"/>
                  </a:cubicBezTo>
                  <a:cubicBezTo>
                    <a:pt x="315" y="5"/>
                    <a:pt x="306" y="7"/>
                    <a:pt x="298" y="11"/>
                  </a:cubicBezTo>
                  <a:cubicBezTo>
                    <a:pt x="289" y="4"/>
                    <a:pt x="279" y="0"/>
                    <a:pt x="267" y="0"/>
                  </a:cubicBezTo>
                  <a:cubicBezTo>
                    <a:pt x="258" y="0"/>
                    <a:pt x="250" y="3"/>
                    <a:pt x="243" y="7"/>
                  </a:cubicBezTo>
                  <a:cubicBezTo>
                    <a:pt x="237" y="5"/>
                    <a:pt x="230" y="5"/>
                    <a:pt x="223" y="5"/>
                  </a:cubicBezTo>
                  <a:cubicBezTo>
                    <a:pt x="203" y="5"/>
                    <a:pt x="183" y="12"/>
                    <a:pt x="168" y="24"/>
                  </a:cubicBezTo>
                  <a:cubicBezTo>
                    <a:pt x="166" y="24"/>
                    <a:pt x="165" y="24"/>
                    <a:pt x="163" y="24"/>
                  </a:cubicBezTo>
                  <a:cubicBezTo>
                    <a:pt x="136" y="24"/>
                    <a:pt x="112" y="36"/>
                    <a:pt x="96" y="54"/>
                  </a:cubicBezTo>
                  <a:cubicBezTo>
                    <a:pt x="63" y="60"/>
                    <a:pt x="38" y="89"/>
                    <a:pt x="38" y="123"/>
                  </a:cubicBezTo>
                  <a:cubicBezTo>
                    <a:pt x="24" y="128"/>
                    <a:pt x="15" y="141"/>
                    <a:pt x="15" y="156"/>
                  </a:cubicBezTo>
                  <a:cubicBezTo>
                    <a:pt x="15" y="158"/>
                    <a:pt x="15" y="159"/>
                    <a:pt x="15" y="161"/>
                  </a:cubicBezTo>
                  <a:cubicBezTo>
                    <a:pt x="6" y="175"/>
                    <a:pt x="0" y="192"/>
                    <a:pt x="0" y="210"/>
                  </a:cubicBezTo>
                  <a:cubicBezTo>
                    <a:pt x="0" y="240"/>
                    <a:pt x="16" y="266"/>
                    <a:pt x="39" y="282"/>
                  </a:cubicBezTo>
                  <a:cubicBezTo>
                    <a:pt x="48" y="308"/>
                    <a:pt x="74" y="327"/>
                    <a:pt x="103" y="327"/>
                  </a:cubicBezTo>
                  <a:cubicBezTo>
                    <a:pt x="115" y="327"/>
                    <a:pt x="126" y="324"/>
                    <a:pt x="135" y="319"/>
                  </a:cubicBezTo>
                  <a:cubicBezTo>
                    <a:pt x="145" y="332"/>
                    <a:pt x="160" y="341"/>
                    <a:pt x="177" y="344"/>
                  </a:cubicBezTo>
                  <a:cubicBezTo>
                    <a:pt x="189" y="378"/>
                    <a:pt x="222" y="403"/>
                    <a:pt x="260" y="403"/>
                  </a:cubicBezTo>
                  <a:cubicBezTo>
                    <a:pt x="273" y="403"/>
                    <a:pt x="285" y="400"/>
                    <a:pt x="296" y="395"/>
                  </a:cubicBezTo>
                  <a:cubicBezTo>
                    <a:pt x="314" y="429"/>
                    <a:pt x="350" y="452"/>
                    <a:pt x="391" y="452"/>
                  </a:cubicBezTo>
                  <a:cubicBezTo>
                    <a:pt x="437" y="452"/>
                    <a:pt x="477" y="423"/>
                    <a:pt x="492" y="382"/>
                  </a:cubicBezTo>
                  <a:cubicBezTo>
                    <a:pt x="526" y="364"/>
                    <a:pt x="549" y="328"/>
                    <a:pt x="549" y="287"/>
                  </a:cubicBezTo>
                  <a:cubicBezTo>
                    <a:pt x="549" y="280"/>
                    <a:pt x="548" y="274"/>
                    <a:pt x="547" y="267"/>
                  </a:cubicBezTo>
                  <a:cubicBezTo>
                    <a:pt x="552" y="257"/>
                    <a:pt x="554" y="246"/>
                    <a:pt x="554" y="235"/>
                  </a:cubicBezTo>
                  <a:cubicBezTo>
                    <a:pt x="554" y="216"/>
                    <a:pt x="547" y="199"/>
                    <a:pt x="536" y="185"/>
                  </a:cubicBezTo>
                  <a:cubicBezTo>
                    <a:pt x="536" y="182"/>
                    <a:pt x="537" y="178"/>
                    <a:pt x="537" y="174"/>
                  </a:cubicBezTo>
                  <a:cubicBezTo>
                    <a:pt x="537" y="144"/>
                    <a:pt x="519" y="118"/>
                    <a:pt x="493" y="106"/>
                  </a:cubicBezTo>
                  <a:cubicBezTo>
                    <a:pt x="472" y="57"/>
                    <a:pt x="423" y="22"/>
                    <a:pt x="367" y="21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787650" y="349250"/>
            <a:ext cx="852614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4">
                        <a:lumMod val="110000"/>
                        <a:satMod val="105000"/>
                        <a:tint val="67000"/>
                      </a:schemeClr>
                    </a:gs>
                    <a:gs pos="50000">
                      <a:schemeClr val="accent4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accent4">
                        <a:lumMod val="105000"/>
                        <a:satMod val="109000"/>
                        <a:tint val="81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8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uLnTx/>
                <a:uFillTx/>
                <a:latin typeface="华文行楷" panose="02010800040101010101" charset="-122"/>
                <a:ea typeface="华文行楷" panose="02010800040101010101" charset="-122"/>
                <a:cs typeface="+mn-cs"/>
                <a:sym typeface="+mn-ea"/>
              </a:rPr>
              <a:t>判读一：看数值</a:t>
            </a:r>
          </a:p>
        </p:txBody>
      </p:sp>
    </p:spTree>
    <p:custDataLst>
      <p:tags r:id="rId2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3"/>
          <p:cNvSpPr txBox="1"/>
          <p:nvPr/>
        </p:nvSpPr>
        <p:spPr>
          <a:xfrm>
            <a:off x="1565275" y="1613535"/>
            <a:ext cx="10499090" cy="4092575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图中为某地一个海岛，该岛最高处的海拔可能是(        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A．96米          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B．108米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C．152米         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D．175米</a:t>
            </a:r>
            <a:endParaRPr lang="zh-CN" altLang="en-US" sz="3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832782" y="1741170"/>
            <a:ext cx="622935" cy="82994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800" b="1" i="0" u="none" strike="noStrike" kern="1200" cap="none" spc="0" normalizeH="0" baseline="0" noProof="1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 scaled="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</a:p>
        </p:txBody>
      </p:sp>
      <p:graphicFrame>
        <p:nvGraphicFramePr>
          <p:cNvPr id="22532" name="对象 1"/>
          <p:cNvGraphicFramePr>
            <a:graphicFrameLocks/>
          </p:cNvGraphicFramePr>
          <p:nvPr/>
        </p:nvGraphicFramePr>
        <p:xfrm>
          <a:off x="5758180" y="2660650"/>
          <a:ext cx="2369185" cy="273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4" r:id="rId4" imgW="2666667" imgH="3010320" progId="PBrush">
                  <p:embed/>
                </p:oleObj>
              </mc:Choice>
              <mc:Fallback>
                <p:oleObj r:id="rId4" imgW="2666667" imgH="3010320" progId="PBrush">
                  <p:embed/>
                  <p:pic>
                    <p:nvPicPr>
                      <p:cNvPr id="0" name="Picture 1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8180" y="2660650"/>
                        <a:ext cx="2369185" cy="273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1240154" y="328295"/>
            <a:ext cx="4773930" cy="119888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  <a:scene3d>
              <a:camera prst="isometricOffAxis1Right">
                <a:rot lat="600000" lon="19500000" rev="0"/>
              </a:camera>
              <a:lightRig rig="threePt" dir="t">
                <a:rot lat="0" lon="0" rev="0"/>
              </a:lightRig>
            </a:scene3d>
            <a:sp3d extrusionH="266700" contourW="12700">
              <a:extrusionClr>
                <a:srgbClr val="A7A7A6"/>
              </a:extrusionClr>
              <a:contourClr>
                <a:srgbClr val="BEBCB9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7200" b="1" i="0" u="none" strike="noStrike" kern="1200" cap="none" spc="0" normalizeH="0" baseline="0" noProof="1">
                <a:ln w="6600">
                  <a:prstDash val="solid"/>
                </a:ln>
                <a:solidFill>
                  <a:srgbClr val="FFFF00"/>
                </a:solidFill>
                <a:effectLst>
                  <a:outerShdw blurRad="63500" dist="342900" dir="7200000" sy="30000" kx="1300200" algn="ctr" rotWithShape="0">
                    <a:prstClr val="black">
                      <a:alpha val="32000"/>
                    </a:prstClr>
                  </a:outerShdw>
                </a:effectLst>
                <a:uLnTx/>
                <a:uFillTx/>
                <a:latin typeface="方正舒体" panose="02010601030101010101" pitchFamily="2" charset="-122"/>
                <a:ea typeface="方正舒体" panose="02010601030101010101" pitchFamily="2" charset="-122"/>
                <a:cs typeface="+mn-cs"/>
              </a:rPr>
              <a:t>一层窗户纸</a:t>
            </a:r>
          </a:p>
        </p:txBody>
      </p:sp>
      <p:pic>
        <p:nvPicPr>
          <p:cNvPr id="22534" name="图片 7"/>
          <p:cNvPicPr>
            <a:picLocks noChangeAspect="1"/>
          </p:cNvPicPr>
          <p:nvPr/>
        </p:nvPicPr>
        <p:blipFill>
          <a:blip r:embed="rId6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7787" y="318"/>
            <a:ext cx="1851025" cy="18542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19-43-59-ba950a3b312b3169a451a4a2"/>
          <p:cNvPicPr>
            <a:picLocks noChangeAspect="1"/>
          </p:cNvPicPr>
          <p:nvPr/>
        </p:nvPicPr>
        <p:blipFill>
          <a:blip r:embed="rId4"/>
          <a:srcRect l="-8813" t="-7175" r="18501" b="14296"/>
          <a:stretch>
            <a:fillRect/>
          </a:stretch>
        </p:blipFill>
        <p:spPr>
          <a:xfrm>
            <a:off x="1577023" y="696278"/>
            <a:ext cx="7086600" cy="5465762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3" name="对象 32"/>
          <p:cNvGraphicFramePr>
            <a:graphicFrameLocks/>
          </p:cNvGraphicFramePr>
          <p:nvPr/>
        </p:nvGraphicFramePr>
        <p:xfrm>
          <a:off x="2352040" y="1155065"/>
          <a:ext cx="7488238" cy="487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8" r:id="rId5" imgW="6800000" imgH="4229690" progId="PBrush">
                  <p:embed/>
                </p:oleObj>
              </mc:Choice>
              <mc:Fallback>
                <p:oleObj r:id="rId5" imgW="6800000" imgH="4229690" progId="PBrush">
                  <p:embed/>
                  <p:pic>
                    <p:nvPicPr>
                      <p:cNvPr id="0" name="Picture 1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2040" y="1155065"/>
                        <a:ext cx="7488238" cy="487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1577340" y="1155065"/>
            <a:ext cx="9075420" cy="5006975"/>
            <a:chOff x="3541" y="2852"/>
            <a:chExt cx="13368" cy="664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7"/>
            <a:srcRect b="14575"/>
            <a:stretch>
              <a:fillRect/>
            </a:stretch>
          </p:blipFill>
          <p:spPr>
            <a:xfrm>
              <a:off x="3541" y="2852"/>
              <a:ext cx="13369" cy="6643"/>
            </a:xfrm>
            <a:prstGeom prst="rect">
              <a:avLst/>
            </a:prstGeom>
          </p:spPr>
        </p:pic>
        <p:cxnSp>
          <p:nvCxnSpPr>
            <p:cNvPr id="3" name="直接箭头连接符 2"/>
            <p:cNvCxnSpPr/>
            <p:nvPr/>
          </p:nvCxnSpPr>
          <p:spPr>
            <a:xfrm flipV="1">
              <a:off x="7162" y="6404"/>
              <a:ext cx="6792" cy="11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箭头连接符 3"/>
            <p:cNvCxnSpPr/>
            <p:nvPr/>
          </p:nvCxnSpPr>
          <p:spPr>
            <a:xfrm flipV="1">
              <a:off x="6606" y="7998"/>
              <a:ext cx="7348" cy="6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5544" y="6774"/>
              <a:ext cx="2172" cy="2333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28"/>
          <p:cNvGrpSpPr/>
          <p:nvPr/>
        </p:nvGrpSpPr>
        <p:grpSpPr>
          <a:xfrm>
            <a:off x="436880" y="202565"/>
            <a:ext cx="595630" cy="693420"/>
            <a:chOff x="4616451" y="1741488"/>
            <a:chExt cx="2959100" cy="3371850"/>
          </a:xfrm>
          <a:solidFill>
            <a:schemeClr val="bg1"/>
          </a:solidFill>
        </p:grpSpPr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4616451" y="1741488"/>
              <a:ext cx="2959100" cy="3371850"/>
            </a:xfrm>
            <a:custGeom>
              <a:avLst/>
              <a:gdLst>
                <a:gd name="T0" fmla="*/ 578 w 786"/>
                <a:gd name="T1" fmla="*/ 28 h 896"/>
                <a:gd name="T2" fmla="*/ 205 w 786"/>
                <a:gd name="T3" fmla="*/ 59 h 896"/>
                <a:gd name="T4" fmla="*/ 67 w 786"/>
                <a:gd name="T5" fmla="*/ 236 h 896"/>
                <a:gd name="T6" fmla="*/ 68 w 786"/>
                <a:gd name="T7" fmla="*/ 346 h 896"/>
                <a:gd name="T8" fmla="*/ 70 w 786"/>
                <a:gd name="T9" fmla="*/ 356 h 896"/>
                <a:gd name="T10" fmla="*/ 39 w 786"/>
                <a:gd name="T11" fmla="*/ 406 h 896"/>
                <a:gd name="T12" fmla="*/ 14 w 786"/>
                <a:gd name="T13" fmla="*/ 441 h 896"/>
                <a:gd name="T14" fmla="*/ 14 w 786"/>
                <a:gd name="T15" fmla="*/ 442 h 896"/>
                <a:gd name="T16" fmla="*/ 36 w 786"/>
                <a:gd name="T17" fmla="*/ 540 h 896"/>
                <a:gd name="T18" fmla="*/ 50 w 786"/>
                <a:gd name="T19" fmla="*/ 587 h 896"/>
                <a:gd name="T20" fmla="*/ 75 w 786"/>
                <a:gd name="T21" fmla="*/ 649 h 896"/>
                <a:gd name="T22" fmla="*/ 74 w 786"/>
                <a:gd name="T23" fmla="*/ 694 h 896"/>
                <a:gd name="T24" fmla="*/ 169 w 786"/>
                <a:gd name="T25" fmla="*/ 773 h 896"/>
                <a:gd name="T26" fmla="*/ 244 w 786"/>
                <a:gd name="T27" fmla="*/ 830 h 896"/>
                <a:gd name="T28" fmla="*/ 618 w 786"/>
                <a:gd name="T29" fmla="*/ 896 h 896"/>
                <a:gd name="T30" fmla="*/ 686 w 786"/>
                <a:gd name="T31" fmla="*/ 814 h 896"/>
                <a:gd name="T32" fmla="*/ 664 w 786"/>
                <a:gd name="T33" fmla="*/ 637 h 896"/>
                <a:gd name="T34" fmla="*/ 777 w 786"/>
                <a:gd name="T35" fmla="*/ 417 h 896"/>
                <a:gd name="T36" fmla="*/ 706 w 786"/>
                <a:gd name="T37" fmla="*/ 118 h 896"/>
                <a:gd name="T38" fmla="*/ 627 w 786"/>
                <a:gd name="T39" fmla="*/ 606 h 896"/>
                <a:gd name="T40" fmla="*/ 639 w 786"/>
                <a:gd name="T41" fmla="*/ 823 h 896"/>
                <a:gd name="T42" fmla="*/ 618 w 786"/>
                <a:gd name="T43" fmla="*/ 847 h 896"/>
                <a:gd name="T44" fmla="*/ 292 w 786"/>
                <a:gd name="T45" fmla="*/ 827 h 896"/>
                <a:gd name="T46" fmla="*/ 260 w 786"/>
                <a:gd name="T47" fmla="*/ 706 h 896"/>
                <a:gd name="T48" fmla="*/ 169 w 786"/>
                <a:gd name="T49" fmla="*/ 725 h 896"/>
                <a:gd name="T50" fmla="*/ 101 w 786"/>
                <a:gd name="T51" fmla="*/ 604 h 896"/>
                <a:gd name="T52" fmla="*/ 110 w 786"/>
                <a:gd name="T53" fmla="*/ 568 h 896"/>
                <a:gd name="T54" fmla="*/ 86 w 786"/>
                <a:gd name="T55" fmla="*/ 555 h 896"/>
                <a:gd name="T56" fmla="*/ 94 w 786"/>
                <a:gd name="T57" fmla="*/ 519 h 896"/>
                <a:gd name="T58" fmla="*/ 65 w 786"/>
                <a:gd name="T59" fmla="*/ 501 h 896"/>
                <a:gd name="T60" fmla="*/ 55 w 786"/>
                <a:gd name="T61" fmla="*/ 467 h 896"/>
                <a:gd name="T62" fmla="*/ 112 w 786"/>
                <a:gd name="T63" fmla="*/ 381 h 896"/>
                <a:gd name="T64" fmla="*/ 115 w 786"/>
                <a:gd name="T65" fmla="*/ 335 h 896"/>
                <a:gd name="T66" fmla="*/ 114 w 786"/>
                <a:gd name="T67" fmla="*/ 248 h 896"/>
                <a:gd name="T68" fmla="*/ 729 w 786"/>
                <a:gd name="T69" fmla="*/ 41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6" h="896">
                  <a:moveTo>
                    <a:pt x="706" y="118"/>
                  </a:moveTo>
                  <a:cubicBezTo>
                    <a:pt x="672" y="79"/>
                    <a:pt x="629" y="49"/>
                    <a:pt x="578" y="28"/>
                  </a:cubicBezTo>
                  <a:cubicBezTo>
                    <a:pt x="531" y="10"/>
                    <a:pt x="478" y="0"/>
                    <a:pt x="425" y="0"/>
                  </a:cubicBezTo>
                  <a:cubicBezTo>
                    <a:pt x="346" y="0"/>
                    <a:pt x="268" y="21"/>
                    <a:pt x="205" y="59"/>
                  </a:cubicBezTo>
                  <a:cubicBezTo>
                    <a:pt x="171" y="79"/>
                    <a:pt x="142" y="104"/>
                    <a:pt x="119" y="133"/>
                  </a:cubicBezTo>
                  <a:cubicBezTo>
                    <a:pt x="94" y="164"/>
                    <a:pt x="77" y="198"/>
                    <a:pt x="67" y="236"/>
                  </a:cubicBezTo>
                  <a:cubicBezTo>
                    <a:pt x="59" y="268"/>
                    <a:pt x="58" y="305"/>
                    <a:pt x="65" y="335"/>
                  </a:cubicBezTo>
                  <a:cubicBezTo>
                    <a:pt x="68" y="346"/>
                    <a:pt x="68" y="346"/>
                    <a:pt x="68" y="346"/>
                  </a:cubicBezTo>
                  <a:cubicBezTo>
                    <a:pt x="68" y="349"/>
                    <a:pt x="69" y="352"/>
                    <a:pt x="70" y="354"/>
                  </a:cubicBezTo>
                  <a:cubicBezTo>
                    <a:pt x="70" y="355"/>
                    <a:pt x="70" y="356"/>
                    <a:pt x="70" y="356"/>
                  </a:cubicBezTo>
                  <a:cubicBezTo>
                    <a:pt x="68" y="360"/>
                    <a:pt x="68" y="360"/>
                    <a:pt x="68" y="360"/>
                  </a:cubicBezTo>
                  <a:cubicBezTo>
                    <a:pt x="61" y="375"/>
                    <a:pt x="50" y="390"/>
                    <a:pt x="39" y="406"/>
                  </a:cubicBezTo>
                  <a:cubicBezTo>
                    <a:pt x="31" y="417"/>
                    <a:pt x="22" y="428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2"/>
                    <a:pt x="14" y="442"/>
                    <a:pt x="14" y="442"/>
                  </a:cubicBezTo>
                  <a:cubicBezTo>
                    <a:pt x="3" y="459"/>
                    <a:pt x="0" y="481"/>
                    <a:pt x="6" y="501"/>
                  </a:cubicBezTo>
                  <a:cubicBezTo>
                    <a:pt x="11" y="517"/>
                    <a:pt x="22" y="531"/>
                    <a:pt x="36" y="540"/>
                  </a:cubicBezTo>
                  <a:cubicBezTo>
                    <a:pt x="35" y="553"/>
                    <a:pt x="37" y="565"/>
                    <a:pt x="43" y="576"/>
                  </a:cubicBezTo>
                  <a:cubicBezTo>
                    <a:pt x="45" y="580"/>
                    <a:pt x="47" y="584"/>
                    <a:pt x="50" y="587"/>
                  </a:cubicBezTo>
                  <a:cubicBezTo>
                    <a:pt x="48" y="603"/>
                    <a:pt x="52" y="619"/>
                    <a:pt x="62" y="632"/>
                  </a:cubicBezTo>
                  <a:cubicBezTo>
                    <a:pt x="75" y="649"/>
                    <a:pt x="75" y="649"/>
                    <a:pt x="75" y="649"/>
                  </a:cubicBezTo>
                  <a:cubicBezTo>
                    <a:pt x="75" y="652"/>
                    <a:pt x="75" y="654"/>
                    <a:pt x="74" y="657"/>
                  </a:cubicBezTo>
                  <a:cubicBezTo>
                    <a:pt x="74" y="667"/>
                    <a:pt x="73" y="680"/>
                    <a:pt x="74" y="694"/>
                  </a:cubicBezTo>
                  <a:cubicBezTo>
                    <a:pt x="77" y="715"/>
                    <a:pt x="85" y="732"/>
                    <a:pt x="97" y="746"/>
                  </a:cubicBezTo>
                  <a:cubicBezTo>
                    <a:pt x="114" y="764"/>
                    <a:pt x="139" y="773"/>
                    <a:pt x="169" y="773"/>
                  </a:cubicBezTo>
                  <a:cubicBezTo>
                    <a:pt x="189" y="773"/>
                    <a:pt x="212" y="769"/>
                    <a:pt x="240" y="761"/>
                  </a:cubicBezTo>
                  <a:cubicBezTo>
                    <a:pt x="241" y="779"/>
                    <a:pt x="243" y="801"/>
                    <a:pt x="244" y="830"/>
                  </a:cubicBezTo>
                  <a:cubicBezTo>
                    <a:pt x="246" y="867"/>
                    <a:pt x="276" y="896"/>
                    <a:pt x="313" y="896"/>
                  </a:cubicBezTo>
                  <a:cubicBezTo>
                    <a:pt x="618" y="896"/>
                    <a:pt x="618" y="896"/>
                    <a:pt x="618" y="896"/>
                  </a:cubicBezTo>
                  <a:cubicBezTo>
                    <a:pt x="638" y="896"/>
                    <a:pt x="658" y="887"/>
                    <a:pt x="671" y="871"/>
                  </a:cubicBezTo>
                  <a:cubicBezTo>
                    <a:pt x="684" y="855"/>
                    <a:pt x="690" y="834"/>
                    <a:pt x="686" y="814"/>
                  </a:cubicBezTo>
                  <a:cubicBezTo>
                    <a:pt x="658" y="658"/>
                    <a:pt x="658" y="658"/>
                    <a:pt x="658" y="658"/>
                  </a:cubicBezTo>
                  <a:cubicBezTo>
                    <a:pt x="657" y="650"/>
                    <a:pt x="659" y="643"/>
                    <a:pt x="664" y="637"/>
                  </a:cubicBezTo>
                  <a:cubicBezTo>
                    <a:pt x="686" y="610"/>
                    <a:pt x="712" y="578"/>
                    <a:pt x="733" y="541"/>
                  </a:cubicBezTo>
                  <a:cubicBezTo>
                    <a:pt x="756" y="501"/>
                    <a:pt x="770" y="460"/>
                    <a:pt x="777" y="417"/>
                  </a:cubicBezTo>
                  <a:cubicBezTo>
                    <a:pt x="786" y="355"/>
                    <a:pt x="784" y="298"/>
                    <a:pt x="772" y="247"/>
                  </a:cubicBezTo>
                  <a:cubicBezTo>
                    <a:pt x="759" y="198"/>
                    <a:pt x="737" y="154"/>
                    <a:pt x="706" y="118"/>
                  </a:cubicBezTo>
                  <a:close/>
                  <a:moveTo>
                    <a:pt x="729" y="410"/>
                  </a:moveTo>
                  <a:cubicBezTo>
                    <a:pt x="717" y="491"/>
                    <a:pt x="674" y="550"/>
                    <a:pt x="627" y="606"/>
                  </a:cubicBezTo>
                  <a:cubicBezTo>
                    <a:pt x="613" y="622"/>
                    <a:pt x="607" y="645"/>
                    <a:pt x="611" y="666"/>
                  </a:cubicBezTo>
                  <a:cubicBezTo>
                    <a:pt x="639" y="823"/>
                    <a:pt x="639" y="823"/>
                    <a:pt x="639" y="823"/>
                  </a:cubicBezTo>
                  <a:cubicBezTo>
                    <a:pt x="640" y="829"/>
                    <a:pt x="638" y="835"/>
                    <a:pt x="634" y="840"/>
                  </a:cubicBezTo>
                  <a:cubicBezTo>
                    <a:pt x="630" y="845"/>
                    <a:pt x="624" y="847"/>
                    <a:pt x="618" y="847"/>
                  </a:cubicBezTo>
                  <a:cubicBezTo>
                    <a:pt x="313" y="847"/>
                    <a:pt x="313" y="847"/>
                    <a:pt x="313" y="847"/>
                  </a:cubicBezTo>
                  <a:cubicBezTo>
                    <a:pt x="302" y="847"/>
                    <a:pt x="293" y="839"/>
                    <a:pt x="292" y="827"/>
                  </a:cubicBezTo>
                  <a:cubicBezTo>
                    <a:pt x="290" y="774"/>
                    <a:pt x="286" y="742"/>
                    <a:pt x="284" y="724"/>
                  </a:cubicBezTo>
                  <a:cubicBezTo>
                    <a:pt x="284" y="715"/>
                    <a:pt x="272" y="706"/>
                    <a:pt x="260" y="706"/>
                  </a:cubicBezTo>
                  <a:cubicBezTo>
                    <a:pt x="258" y="706"/>
                    <a:pt x="256" y="706"/>
                    <a:pt x="254" y="707"/>
                  </a:cubicBezTo>
                  <a:cubicBezTo>
                    <a:pt x="216" y="720"/>
                    <a:pt x="189" y="725"/>
                    <a:pt x="169" y="725"/>
                  </a:cubicBezTo>
                  <a:cubicBezTo>
                    <a:pt x="95" y="725"/>
                    <a:pt x="134" y="648"/>
                    <a:pt x="120" y="629"/>
                  </a:cubicBezTo>
                  <a:cubicBezTo>
                    <a:pt x="101" y="604"/>
                    <a:pt x="101" y="604"/>
                    <a:pt x="101" y="604"/>
                  </a:cubicBezTo>
                  <a:cubicBezTo>
                    <a:pt x="96" y="597"/>
                    <a:pt x="96" y="589"/>
                    <a:pt x="100" y="583"/>
                  </a:cubicBezTo>
                  <a:cubicBezTo>
                    <a:pt x="110" y="568"/>
                    <a:pt x="110" y="568"/>
                    <a:pt x="110" y="568"/>
                  </a:cubicBezTo>
                  <a:cubicBezTo>
                    <a:pt x="98" y="565"/>
                    <a:pt x="98" y="565"/>
                    <a:pt x="98" y="565"/>
                  </a:cubicBezTo>
                  <a:cubicBezTo>
                    <a:pt x="93" y="563"/>
                    <a:pt x="89" y="560"/>
                    <a:pt x="86" y="555"/>
                  </a:cubicBezTo>
                  <a:cubicBezTo>
                    <a:pt x="84" y="550"/>
                    <a:pt x="84" y="545"/>
                    <a:pt x="86" y="540"/>
                  </a:cubicBezTo>
                  <a:cubicBezTo>
                    <a:pt x="94" y="519"/>
                    <a:pt x="94" y="519"/>
                    <a:pt x="94" y="519"/>
                  </a:cubicBezTo>
                  <a:cubicBezTo>
                    <a:pt x="95" y="517"/>
                    <a:pt x="94" y="514"/>
                    <a:pt x="92" y="513"/>
                  </a:cubicBezTo>
                  <a:cubicBezTo>
                    <a:pt x="65" y="501"/>
                    <a:pt x="65" y="501"/>
                    <a:pt x="65" y="501"/>
                  </a:cubicBezTo>
                  <a:cubicBezTo>
                    <a:pt x="59" y="499"/>
                    <a:pt x="54" y="493"/>
                    <a:pt x="52" y="487"/>
                  </a:cubicBezTo>
                  <a:cubicBezTo>
                    <a:pt x="50" y="480"/>
                    <a:pt x="51" y="473"/>
                    <a:pt x="55" y="467"/>
                  </a:cubicBezTo>
                  <a:cubicBezTo>
                    <a:pt x="55" y="466"/>
                    <a:pt x="55" y="466"/>
                    <a:pt x="55" y="466"/>
                  </a:cubicBezTo>
                  <a:cubicBezTo>
                    <a:pt x="73" y="438"/>
                    <a:pt x="97" y="412"/>
                    <a:pt x="112" y="381"/>
                  </a:cubicBezTo>
                  <a:cubicBezTo>
                    <a:pt x="118" y="368"/>
                    <a:pt x="118" y="368"/>
                    <a:pt x="118" y="368"/>
                  </a:cubicBezTo>
                  <a:cubicBezTo>
                    <a:pt x="122" y="359"/>
                    <a:pt x="117" y="345"/>
                    <a:pt x="115" y="335"/>
                  </a:cubicBezTo>
                  <a:cubicBezTo>
                    <a:pt x="112" y="325"/>
                    <a:pt x="112" y="325"/>
                    <a:pt x="112" y="325"/>
                  </a:cubicBezTo>
                  <a:cubicBezTo>
                    <a:pt x="107" y="301"/>
                    <a:pt x="108" y="271"/>
                    <a:pt x="114" y="248"/>
                  </a:cubicBezTo>
                  <a:cubicBezTo>
                    <a:pt x="146" y="120"/>
                    <a:pt x="286" y="48"/>
                    <a:pt x="425" y="48"/>
                  </a:cubicBezTo>
                  <a:cubicBezTo>
                    <a:pt x="597" y="48"/>
                    <a:pt x="767" y="158"/>
                    <a:pt x="729" y="410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Freeform 6"/>
            <p:cNvSpPr/>
            <p:nvPr/>
          </p:nvSpPr>
          <p:spPr bwMode="auto">
            <a:xfrm>
              <a:off x="5184776" y="2062163"/>
              <a:ext cx="2085975" cy="1700213"/>
            </a:xfrm>
            <a:custGeom>
              <a:avLst/>
              <a:gdLst>
                <a:gd name="T0" fmla="*/ 367 w 554"/>
                <a:gd name="T1" fmla="*/ 21 h 452"/>
                <a:gd name="T2" fmla="*/ 325 w 554"/>
                <a:gd name="T3" fmla="*/ 5 h 452"/>
                <a:gd name="T4" fmla="*/ 298 w 554"/>
                <a:gd name="T5" fmla="*/ 11 h 452"/>
                <a:gd name="T6" fmla="*/ 267 w 554"/>
                <a:gd name="T7" fmla="*/ 0 h 452"/>
                <a:gd name="T8" fmla="*/ 243 w 554"/>
                <a:gd name="T9" fmla="*/ 7 h 452"/>
                <a:gd name="T10" fmla="*/ 223 w 554"/>
                <a:gd name="T11" fmla="*/ 5 h 452"/>
                <a:gd name="T12" fmla="*/ 168 w 554"/>
                <a:gd name="T13" fmla="*/ 24 h 452"/>
                <a:gd name="T14" fmla="*/ 163 w 554"/>
                <a:gd name="T15" fmla="*/ 24 h 452"/>
                <a:gd name="T16" fmla="*/ 96 w 554"/>
                <a:gd name="T17" fmla="*/ 54 h 452"/>
                <a:gd name="T18" fmla="*/ 38 w 554"/>
                <a:gd name="T19" fmla="*/ 123 h 452"/>
                <a:gd name="T20" fmla="*/ 15 w 554"/>
                <a:gd name="T21" fmla="*/ 156 h 452"/>
                <a:gd name="T22" fmla="*/ 15 w 554"/>
                <a:gd name="T23" fmla="*/ 161 h 452"/>
                <a:gd name="T24" fmla="*/ 0 w 554"/>
                <a:gd name="T25" fmla="*/ 210 h 452"/>
                <a:gd name="T26" fmla="*/ 39 w 554"/>
                <a:gd name="T27" fmla="*/ 282 h 452"/>
                <a:gd name="T28" fmla="*/ 103 w 554"/>
                <a:gd name="T29" fmla="*/ 327 h 452"/>
                <a:gd name="T30" fmla="*/ 135 w 554"/>
                <a:gd name="T31" fmla="*/ 319 h 452"/>
                <a:gd name="T32" fmla="*/ 177 w 554"/>
                <a:gd name="T33" fmla="*/ 344 h 452"/>
                <a:gd name="T34" fmla="*/ 260 w 554"/>
                <a:gd name="T35" fmla="*/ 403 h 452"/>
                <a:gd name="T36" fmla="*/ 296 w 554"/>
                <a:gd name="T37" fmla="*/ 395 h 452"/>
                <a:gd name="T38" fmla="*/ 391 w 554"/>
                <a:gd name="T39" fmla="*/ 452 h 452"/>
                <a:gd name="T40" fmla="*/ 492 w 554"/>
                <a:gd name="T41" fmla="*/ 382 h 452"/>
                <a:gd name="T42" fmla="*/ 549 w 554"/>
                <a:gd name="T43" fmla="*/ 287 h 452"/>
                <a:gd name="T44" fmla="*/ 547 w 554"/>
                <a:gd name="T45" fmla="*/ 267 h 452"/>
                <a:gd name="T46" fmla="*/ 554 w 554"/>
                <a:gd name="T47" fmla="*/ 235 h 452"/>
                <a:gd name="T48" fmla="*/ 536 w 554"/>
                <a:gd name="T49" fmla="*/ 185 h 452"/>
                <a:gd name="T50" fmla="*/ 537 w 554"/>
                <a:gd name="T51" fmla="*/ 174 h 452"/>
                <a:gd name="T52" fmla="*/ 493 w 554"/>
                <a:gd name="T53" fmla="*/ 106 h 452"/>
                <a:gd name="T54" fmla="*/ 367 w 554"/>
                <a:gd name="T55" fmla="*/ 2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4" h="452">
                  <a:moveTo>
                    <a:pt x="367" y="21"/>
                  </a:moveTo>
                  <a:cubicBezTo>
                    <a:pt x="356" y="11"/>
                    <a:pt x="341" y="5"/>
                    <a:pt x="325" y="5"/>
                  </a:cubicBezTo>
                  <a:cubicBezTo>
                    <a:pt x="315" y="5"/>
                    <a:pt x="306" y="7"/>
                    <a:pt x="298" y="11"/>
                  </a:cubicBezTo>
                  <a:cubicBezTo>
                    <a:pt x="289" y="4"/>
                    <a:pt x="279" y="0"/>
                    <a:pt x="267" y="0"/>
                  </a:cubicBezTo>
                  <a:cubicBezTo>
                    <a:pt x="258" y="0"/>
                    <a:pt x="250" y="3"/>
                    <a:pt x="243" y="7"/>
                  </a:cubicBezTo>
                  <a:cubicBezTo>
                    <a:pt x="237" y="5"/>
                    <a:pt x="230" y="5"/>
                    <a:pt x="223" y="5"/>
                  </a:cubicBezTo>
                  <a:cubicBezTo>
                    <a:pt x="203" y="5"/>
                    <a:pt x="183" y="12"/>
                    <a:pt x="168" y="24"/>
                  </a:cubicBezTo>
                  <a:cubicBezTo>
                    <a:pt x="166" y="24"/>
                    <a:pt x="165" y="24"/>
                    <a:pt x="163" y="24"/>
                  </a:cubicBezTo>
                  <a:cubicBezTo>
                    <a:pt x="136" y="24"/>
                    <a:pt x="112" y="36"/>
                    <a:pt x="96" y="54"/>
                  </a:cubicBezTo>
                  <a:cubicBezTo>
                    <a:pt x="63" y="60"/>
                    <a:pt x="38" y="89"/>
                    <a:pt x="38" y="123"/>
                  </a:cubicBezTo>
                  <a:cubicBezTo>
                    <a:pt x="24" y="128"/>
                    <a:pt x="15" y="141"/>
                    <a:pt x="15" y="156"/>
                  </a:cubicBezTo>
                  <a:cubicBezTo>
                    <a:pt x="15" y="158"/>
                    <a:pt x="15" y="159"/>
                    <a:pt x="15" y="161"/>
                  </a:cubicBezTo>
                  <a:cubicBezTo>
                    <a:pt x="6" y="175"/>
                    <a:pt x="0" y="192"/>
                    <a:pt x="0" y="210"/>
                  </a:cubicBezTo>
                  <a:cubicBezTo>
                    <a:pt x="0" y="240"/>
                    <a:pt x="16" y="266"/>
                    <a:pt x="39" y="282"/>
                  </a:cubicBezTo>
                  <a:cubicBezTo>
                    <a:pt x="48" y="308"/>
                    <a:pt x="74" y="327"/>
                    <a:pt x="103" y="327"/>
                  </a:cubicBezTo>
                  <a:cubicBezTo>
                    <a:pt x="115" y="327"/>
                    <a:pt x="126" y="324"/>
                    <a:pt x="135" y="319"/>
                  </a:cubicBezTo>
                  <a:cubicBezTo>
                    <a:pt x="145" y="332"/>
                    <a:pt x="160" y="341"/>
                    <a:pt x="177" y="344"/>
                  </a:cubicBezTo>
                  <a:cubicBezTo>
                    <a:pt x="189" y="378"/>
                    <a:pt x="222" y="403"/>
                    <a:pt x="260" y="403"/>
                  </a:cubicBezTo>
                  <a:cubicBezTo>
                    <a:pt x="273" y="403"/>
                    <a:pt x="285" y="400"/>
                    <a:pt x="296" y="395"/>
                  </a:cubicBezTo>
                  <a:cubicBezTo>
                    <a:pt x="314" y="429"/>
                    <a:pt x="350" y="452"/>
                    <a:pt x="391" y="452"/>
                  </a:cubicBezTo>
                  <a:cubicBezTo>
                    <a:pt x="437" y="452"/>
                    <a:pt x="477" y="423"/>
                    <a:pt x="492" y="382"/>
                  </a:cubicBezTo>
                  <a:cubicBezTo>
                    <a:pt x="526" y="364"/>
                    <a:pt x="549" y="328"/>
                    <a:pt x="549" y="287"/>
                  </a:cubicBezTo>
                  <a:cubicBezTo>
                    <a:pt x="549" y="280"/>
                    <a:pt x="548" y="274"/>
                    <a:pt x="547" y="267"/>
                  </a:cubicBezTo>
                  <a:cubicBezTo>
                    <a:pt x="552" y="257"/>
                    <a:pt x="554" y="246"/>
                    <a:pt x="554" y="235"/>
                  </a:cubicBezTo>
                  <a:cubicBezTo>
                    <a:pt x="554" y="216"/>
                    <a:pt x="547" y="199"/>
                    <a:pt x="536" y="185"/>
                  </a:cubicBezTo>
                  <a:cubicBezTo>
                    <a:pt x="536" y="182"/>
                    <a:pt x="537" y="178"/>
                    <a:pt x="537" y="174"/>
                  </a:cubicBezTo>
                  <a:cubicBezTo>
                    <a:pt x="537" y="144"/>
                    <a:pt x="519" y="118"/>
                    <a:pt x="493" y="106"/>
                  </a:cubicBezTo>
                  <a:cubicBezTo>
                    <a:pt x="472" y="57"/>
                    <a:pt x="423" y="22"/>
                    <a:pt x="367" y="21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247140" y="195580"/>
            <a:ext cx="526923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4">
                        <a:lumMod val="110000"/>
                        <a:satMod val="105000"/>
                        <a:tint val="67000"/>
                      </a:schemeClr>
                    </a:gs>
                    <a:gs pos="50000">
                      <a:schemeClr val="accent4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accent4">
                        <a:lumMod val="105000"/>
                        <a:satMod val="109000"/>
                        <a:tint val="81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uLnTx/>
                <a:uFillTx/>
                <a:latin typeface="华文行楷" panose="02010800040101010101" charset="-122"/>
                <a:ea typeface="华文行楷" panose="02010800040101010101" charset="-122"/>
                <a:cs typeface="+mn-cs"/>
                <a:sym typeface="+mn-ea"/>
              </a:rPr>
              <a:t>判读二：山体部位名称</a:t>
            </a:r>
          </a:p>
        </p:txBody>
      </p:sp>
    </p:spTree>
    <p:custDataLst>
      <p:tags r:id="rId2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13"/>
          <p:cNvSpPr txBox="1"/>
          <p:nvPr/>
        </p:nvSpPr>
        <p:spPr>
          <a:xfrm>
            <a:off x="151130" y="1243330"/>
            <a:ext cx="6748780" cy="3769360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>
            <a:spAutoFit/>
          </a:bodyPr>
          <a:lstStyle/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读右图，回答问题。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）李村位于山体部位的名称：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；    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余村位于山体部位的名称是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；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王村位于山体部位的名称是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。</a:t>
            </a:r>
            <a:endParaRPr lang="zh-CN" altLang="en-US" sz="28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579" name="对象 1073742850"/>
          <p:cNvGraphicFramePr>
            <a:graphicFrameLocks/>
          </p:cNvGraphicFramePr>
          <p:nvPr/>
        </p:nvGraphicFramePr>
        <p:xfrm>
          <a:off x="6899910" y="1559560"/>
          <a:ext cx="5008563" cy="380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2" r:id="rId4" imgW="7986452" imgH="5829805" progId="PBrush">
                  <p:embed/>
                </p:oleObj>
              </mc:Choice>
              <mc:Fallback>
                <p:oleObj r:id="rId4" imgW="7986452" imgH="5829805" progId="PBrush">
                  <p:embed/>
                  <p:pic>
                    <p:nvPicPr>
                      <p:cNvPr id="0" name="Picture 1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910" y="1559560"/>
                        <a:ext cx="5008563" cy="380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545455" y="2447924"/>
            <a:ext cx="1101090" cy="64516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鞍部</a:t>
            </a:r>
          </a:p>
        </p:txBody>
      </p:sp>
      <p:sp>
        <p:nvSpPr>
          <p:cNvPr id="3" name="矩形 2"/>
          <p:cNvSpPr/>
          <p:nvPr/>
        </p:nvSpPr>
        <p:spPr>
          <a:xfrm>
            <a:off x="4867910" y="3311525"/>
            <a:ext cx="1101090" cy="64516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山谷</a:t>
            </a:r>
          </a:p>
        </p:txBody>
      </p:sp>
      <p:sp>
        <p:nvSpPr>
          <p:cNvPr id="5" name="矩形 4"/>
          <p:cNvSpPr/>
          <p:nvPr/>
        </p:nvSpPr>
        <p:spPr>
          <a:xfrm>
            <a:off x="4757420" y="4279899"/>
            <a:ext cx="1101090" cy="64516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山脊</a:t>
            </a:r>
          </a:p>
        </p:txBody>
      </p:sp>
    </p:spTree>
    <p:custDataLst>
      <p:tags r:id="rId2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>
            <p:custDataLst>
              <p:tags r:id="rId2"/>
            </p:custDataLst>
          </p:nvPr>
        </p:nvSpPr>
        <p:spPr bwMode="auto">
          <a:xfrm>
            <a:off x="6048014" y="2271387"/>
            <a:ext cx="4478699" cy="1118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24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陆地地形和海底地形的类型及特点</a:t>
            </a:r>
          </a:p>
        </p:txBody>
      </p:sp>
      <p:sp>
        <p:nvSpPr>
          <p:cNvPr id="3" name="任意多边形 4"/>
          <p:cNvSpPr/>
          <p:nvPr>
            <p:custDataLst>
              <p:tags r:id="rId3"/>
            </p:custDataLst>
          </p:nvPr>
        </p:nvSpPr>
        <p:spPr bwMode="auto">
          <a:xfrm>
            <a:off x="4119999" y="2534891"/>
            <a:ext cx="131317" cy="5913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任意多边形 12"/>
          <p:cNvSpPr/>
          <p:nvPr>
            <p:custDataLst>
              <p:tags r:id="rId4"/>
            </p:custDataLst>
          </p:nvPr>
        </p:nvSpPr>
        <p:spPr bwMode="auto">
          <a:xfrm>
            <a:off x="5657541" y="2534891"/>
            <a:ext cx="133926" cy="591362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4557433" y="2587070"/>
            <a:ext cx="793991" cy="4870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81" name="文本框 80"/>
          <p:cNvSpPr txBox="1"/>
          <p:nvPr>
            <p:custDataLst>
              <p:tags r:id="rId6"/>
            </p:custDataLst>
          </p:nvPr>
        </p:nvSpPr>
        <p:spPr bwMode="auto">
          <a:xfrm>
            <a:off x="6048014" y="3849802"/>
            <a:ext cx="4478699" cy="1118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24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陆地主要地形区及分布，世界主要山脉及分布</a:t>
            </a:r>
          </a:p>
        </p:txBody>
      </p:sp>
      <p:sp>
        <p:nvSpPr>
          <p:cNvPr id="11" name="任意多边形 17"/>
          <p:cNvSpPr/>
          <p:nvPr>
            <p:custDataLst>
              <p:tags r:id="rId7"/>
            </p:custDataLst>
          </p:nvPr>
        </p:nvSpPr>
        <p:spPr bwMode="auto">
          <a:xfrm>
            <a:off x="4119999" y="4113306"/>
            <a:ext cx="131317" cy="5913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任意多边形 20"/>
          <p:cNvSpPr/>
          <p:nvPr>
            <p:custDataLst>
              <p:tags r:id="rId8"/>
            </p:custDataLst>
          </p:nvPr>
        </p:nvSpPr>
        <p:spPr bwMode="auto">
          <a:xfrm>
            <a:off x="5657541" y="4113306"/>
            <a:ext cx="133926" cy="591362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9"/>
            </p:custDataLst>
          </p:nvPr>
        </p:nvSpPr>
        <p:spPr>
          <a:xfrm>
            <a:off x="4557433" y="4165485"/>
            <a:ext cx="793991" cy="487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85" name="文本框 84"/>
          <p:cNvSpPr txBox="1"/>
          <p:nvPr>
            <p:custDataLst>
              <p:tags r:id="rId10"/>
            </p:custDataLst>
          </p:nvPr>
        </p:nvSpPr>
        <p:spPr bwMode="auto">
          <a:xfrm>
            <a:off x="6048014" y="5428217"/>
            <a:ext cx="4478699" cy="1118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zh-CN" sz="24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等高线地形图的判读及应用</a:t>
            </a:r>
          </a:p>
        </p:txBody>
      </p:sp>
      <p:sp>
        <p:nvSpPr>
          <p:cNvPr id="14" name="任意多边形 24"/>
          <p:cNvSpPr/>
          <p:nvPr>
            <p:custDataLst>
              <p:tags r:id="rId11"/>
            </p:custDataLst>
          </p:nvPr>
        </p:nvSpPr>
        <p:spPr bwMode="auto">
          <a:xfrm>
            <a:off x="4119999" y="5691721"/>
            <a:ext cx="131317" cy="5913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任意多边形 25"/>
          <p:cNvSpPr/>
          <p:nvPr>
            <p:custDataLst>
              <p:tags r:id="rId12"/>
            </p:custDataLst>
          </p:nvPr>
        </p:nvSpPr>
        <p:spPr bwMode="auto">
          <a:xfrm>
            <a:off x="5657541" y="5691721"/>
            <a:ext cx="133926" cy="591362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13"/>
            </p:custDataLst>
          </p:nvPr>
        </p:nvSpPr>
        <p:spPr>
          <a:xfrm>
            <a:off x="4557433" y="5743900"/>
            <a:ext cx="793991" cy="4870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grpSp>
        <p:nvGrpSpPr>
          <p:cNvPr id="30" name="组合 29"/>
          <p:cNvGrpSpPr/>
          <p:nvPr>
            <p:custDataLst>
              <p:tags r:id="rId14"/>
            </p:custDataLst>
          </p:nvPr>
        </p:nvGrpSpPr>
        <p:grpSpPr>
          <a:xfrm>
            <a:off x="5351145" y="300355"/>
            <a:ext cx="5415280" cy="1623060"/>
            <a:chOff x="696595" y="296545"/>
            <a:chExt cx="3292475" cy="1237729"/>
          </a:xfrm>
        </p:grpSpPr>
        <p:sp>
          <p:nvSpPr>
            <p:cNvPr id="31" name="文本框 49"/>
            <p:cNvSpPr txBox="1"/>
            <p:nvPr>
              <p:custDataLst>
                <p:tags r:id="rId15"/>
              </p:custDataLst>
            </p:nvPr>
          </p:nvSpPr>
          <p:spPr>
            <a:xfrm>
              <a:off x="696595" y="1117713"/>
              <a:ext cx="3292475" cy="41656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3200" b="1">
                  <a:ln>
                    <a:solidFill>
                      <a:schemeClr val="bg2"/>
                    </a:solidFill>
                  </a:ln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隶书" panose="02010800040101010101" charset="-122"/>
                  <a:ea typeface="华文隶书" panose="02010800040101010101" charset="-122"/>
                  <a:cs typeface="华文隶书" panose="02010800040101010101" charset="-122"/>
                  <a:sym typeface="+mn-ea"/>
                </a:rPr>
                <a:t>七年级上册地理课本</a:t>
              </a:r>
              <a:r>
                <a:rPr lang="en-US" altLang="zh-CN" sz="3200" b="1">
                  <a:ln>
                    <a:solidFill>
                      <a:schemeClr val="bg2"/>
                    </a:solidFill>
                  </a:ln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隶书" panose="02010800040101010101" charset="-122"/>
                  <a:ea typeface="华文隶书" panose="02010800040101010101" charset="-122"/>
                  <a:cs typeface="华文隶书" panose="02010800040101010101" charset="-122"/>
                  <a:sym typeface="+mn-ea"/>
                </a:rPr>
                <a:t>P33-39</a:t>
              </a:r>
              <a:endParaRPr lang="en-US" altLang="zh-CN" sz="3200" b="1" spc="600">
                <a:ln>
                  <a:solidFill>
                    <a:schemeClr val="bg2"/>
                  </a:solidFill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  <a:sym typeface="+mn-ea"/>
              </a:endParaRPr>
            </a:p>
          </p:txBody>
        </p:sp>
        <p:sp>
          <p:nvSpPr>
            <p:cNvPr id="32" name="文本框 50"/>
            <p:cNvSpPr txBox="1"/>
            <p:nvPr>
              <p:custDataLst>
                <p:tags r:id="rId16"/>
              </p:custDataLst>
            </p:nvPr>
          </p:nvSpPr>
          <p:spPr>
            <a:xfrm>
              <a:off x="696595" y="296545"/>
              <a:ext cx="3292475" cy="821055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6000" b="1" spc="600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uFillTx/>
                  <a:latin typeface="华文行楷" panose="02010800040101010101" charset="-122"/>
                  <a:ea typeface="华文行楷" panose="02010800040101010101" charset="-122"/>
                  <a:sym typeface="Arial" panose="020B0604020202020204" pitchFamily="34" charset="0"/>
                </a:rPr>
                <a:t>复习内容</a:t>
              </a:r>
            </a:p>
          </p:txBody>
        </p:sp>
      </p:grpSp>
      <p:sp>
        <p:nvSpPr>
          <p:cNvPr id="4" name="五角星 3"/>
          <p:cNvSpPr/>
          <p:nvPr/>
        </p:nvSpPr>
        <p:spPr>
          <a:xfrm>
            <a:off x="10257155" y="5533390"/>
            <a:ext cx="909955" cy="749300"/>
          </a:xfrm>
          <a:prstGeom prst="star5">
            <a:avLst/>
          </a:prstGeom>
          <a:solidFill>
            <a:srgbClr val="FF000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文本框 13"/>
          <p:cNvSpPr txBox="1"/>
          <p:nvPr/>
        </p:nvSpPr>
        <p:spPr>
          <a:xfrm>
            <a:off x="188595" y="1301750"/>
            <a:ext cx="11715750" cy="6539230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读右图等高线图，完成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2-3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题。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.图中看不到的地形部位是（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    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）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 A.陡崖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    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B.山峰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  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 C.山脊   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D.山谷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图中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两河，不存在的是</a:t>
            </a: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河，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你的判断理由是</a:t>
            </a: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</a:p>
        </p:txBody>
      </p:sp>
      <p:graphicFrame>
        <p:nvGraphicFramePr>
          <p:cNvPr id="25603" name="对象 1"/>
          <p:cNvGraphicFramePr>
            <a:graphicFrameLocks/>
          </p:cNvGraphicFramePr>
          <p:nvPr/>
        </p:nvGraphicFramePr>
        <p:xfrm>
          <a:off x="8025130" y="2938145"/>
          <a:ext cx="3060700" cy="2207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6" r:id="rId4" imgW="1760373" imgH="1036410" progId="PBrush">
                  <p:embed/>
                </p:oleObj>
              </mc:Choice>
              <mc:Fallback>
                <p:oleObj r:id="rId4" imgW="1760373" imgH="1036410" progId="PBrush">
                  <p:embed/>
                  <p:pic>
                    <p:nvPicPr>
                      <p:cNvPr id="0" name="Picture 1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5130" y="2938145"/>
                        <a:ext cx="3060700" cy="22072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735637" y="2108199"/>
            <a:ext cx="622935" cy="82994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800" b="1" i="0" u="none" strike="noStrike" kern="1200" cap="none" spc="0" normalizeH="0" baseline="0" noProof="1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 scaled="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</a:p>
        </p:txBody>
      </p:sp>
      <p:sp>
        <p:nvSpPr>
          <p:cNvPr id="7" name="矩形 6"/>
          <p:cNvSpPr/>
          <p:nvPr/>
        </p:nvSpPr>
        <p:spPr>
          <a:xfrm>
            <a:off x="5968364" y="4438649"/>
            <a:ext cx="549910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1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 scaled="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</a:p>
        </p:txBody>
      </p:sp>
      <p:sp>
        <p:nvSpPr>
          <p:cNvPr id="8" name="矩形 7"/>
          <p:cNvSpPr/>
          <p:nvPr/>
        </p:nvSpPr>
        <p:spPr>
          <a:xfrm>
            <a:off x="3348355" y="5382260"/>
            <a:ext cx="6165850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r>
              <a:rPr kumimoji="0" lang="zh-CN" altLang="en-US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处为山脊，不能形成河流</a:t>
            </a:r>
          </a:p>
        </p:txBody>
      </p:sp>
      <p:pic>
        <p:nvPicPr>
          <p:cNvPr id="25607" name="图片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765" t="12959" r="17725" b="13551"/>
          <a:stretch>
            <a:fillRect/>
          </a:stretch>
        </p:blipFill>
        <p:spPr>
          <a:xfrm>
            <a:off x="89218" y="-118427"/>
            <a:ext cx="1344612" cy="1635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656715" y="216535"/>
            <a:ext cx="3855720" cy="119888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  <a:scene3d>
              <a:camera prst="isometricOffAxis1Right">
                <a:rot lat="600000" lon="19500000" rev="0"/>
              </a:camera>
              <a:lightRig rig="threePt" dir="t">
                <a:rot lat="0" lon="0" rev="0"/>
              </a:lightRig>
            </a:scene3d>
            <a:sp3d extrusionH="266700" contourW="12700">
              <a:extrusionClr>
                <a:srgbClr val="A7A7A6"/>
              </a:extrusionClr>
              <a:contourClr>
                <a:srgbClr val="BEBCB9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7200" b="1" i="0" u="none" strike="noStrike" kern="1200" cap="none" spc="0" normalizeH="0" baseline="0" noProof="1">
                <a:ln w="6600">
                  <a:prstDash val="solid"/>
                </a:ln>
                <a:solidFill>
                  <a:srgbClr val="FFFF00"/>
                </a:solidFill>
                <a:effectLst>
                  <a:outerShdw blurRad="63500" dist="342900" dir="7200000" sy="30000" kx="1300200" algn="ctr" rotWithShape="0">
                    <a:prstClr val="black">
                      <a:alpha val="32000"/>
                    </a:prstClr>
                  </a:outerShdw>
                </a:effectLst>
                <a:uLnTx/>
                <a:uFillTx/>
                <a:latin typeface="方正舒体" panose="02010601030101010101" pitchFamily="2" charset="-122"/>
                <a:ea typeface="方正舒体" panose="02010601030101010101" pitchFamily="2" charset="-122"/>
                <a:cs typeface="+mn-cs"/>
              </a:rPr>
              <a:t>是真是假</a:t>
            </a:r>
          </a:p>
        </p:txBody>
      </p:sp>
    </p:spTree>
    <p:custDataLst>
      <p:tags r:id="rId2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13"/>
          <p:cNvSpPr txBox="1"/>
          <p:nvPr/>
        </p:nvSpPr>
        <p:spPr>
          <a:xfrm>
            <a:off x="601345" y="863918"/>
            <a:ext cx="7426325" cy="5646420"/>
          </a:xfrm>
          <a:prstGeom prst="rect">
            <a:avLst/>
          </a:prstGeom>
          <a:noFill/>
          <a:ln w="9525">
            <a:noFill/>
          </a:ln>
        </p:spPr>
        <p:txBody>
          <a:bodyPr lIns="0" rIns="0">
            <a:spAutoFit/>
          </a:bodyPr>
          <a:lstStyle/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读右图，回答问题。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）甲村和乙村地势较为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平坦的是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；    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（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2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）①河和③河，流速较快的是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河，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判断依据是 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                      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，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                  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                     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。</a:t>
            </a:r>
          </a:p>
        </p:txBody>
      </p:sp>
      <p:pic>
        <p:nvPicPr>
          <p:cNvPr id="26627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0" y="379730"/>
            <a:ext cx="5077460" cy="32124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2920048" y="2757488"/>
            <a:ext cx="1203960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乙村</a:t>
            </a:r>
          </a:p>
        </p:txBody>
      </p:sp>
      <p:sp>
        <p:nvSpPr>
          <p:cNvPr id="3" name="矩形 2"/>
          <p:cNvSpPr/>
          <p:nvPr/>
        </p:nvSpPr>
        <p:spPr>
          <a:xfrm>
            <a:off x="5940584" y="3727768"/>
            <a:ext cx="693420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③</a:t>
            </a:r>
          </a:p>
        </p:txBody>
      </p:sp>
      <p:sp>
        <p:nvSpPr>
          <p:cNvPr id="4" name="矩形 3"/>
          <p:cNvSpPr/>
          <p:nvPr/>
        </p:nvSpPr>
        <p:spPr>
          <a:xfrm>
            <a:off x="3405347" y="4774883"/>
            <a:ext cx="4777740" cy="169164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③河处等高线密集，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1">
              <a:ln w="25400">
                <a:noFill/>
                <a:prstDash val="solid"/>
              </a:ln>
              <a:solidFill>
                <a:srgbClr val="FFC000"/>
              </a:solidFill>
              <a:effectLst>
                <a:outerShdw blurRad="177800" dist="12700" dir="10200000" sx="102000" sy="102000" algn="bl" rotWithShape="0">
                  <a:srgbClr val="480F08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ts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坡度陡，水流速度快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07745" y="157480"/>
            <a:ext cx="42519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4">
                        <a:lumMod val="110000"/>
                        <a:satMod val="105000"/>
                        <a:tint val="67000"/>
                      </a:schemeClr>
                    </a:gs>
                    <a:gs pos="50000">
                      <a:schemeClr val="accent4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accent4">
                        <a:lumMod val="105000"/>
                        <a:satMod val="109000"/>
                        <a:tint val="81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uLnTx/>
                <a:uFillTx/>
                <a:latin typeface="华文行楷" panose="02010800040101010101" charset="-122"/>
                <a:ea typeface="华文行楷" panose="02010800040101010101" charset="-122"/>
                <a:cs typeface="+mn-cs"/>
                <a:sym typeface="+mn-ea"/>
              </a:rPr>
              <a:t>判读三：坡度陡缓</a:t>
            </a:r>
          </a:p>
        </p:txBody>
      </p:sp>
      <p:grpSp>
        <p:nvGrpSpPr>
          <p:cNvPr id="51" name="Group 28"/>
          <p:cNvGrpSpPr/>
          <p:nvPr/>
        </p:nvGrpSpPr>
        <p:grpSpPr>
          <a:xfrm>
            <a:off x="200023" y="170815"/>
            <a:ext cx="595630" cy="693420"/>
            <a:chOff x="4616451" y="1741488"/>
            <a:chExt cx="2959100" cy="3371850"/>
          </a:xfrm>
          <a:solidFill>
            <a:schemeClr val="bg1"/>
          </a:solidFill>
        </p:grpSpPr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4616451" y="1741488"/>
              <a:ext cx="2959100" cy="3371850"/>
            </a:xfrm>
            <a:custGeom>
              <a:avLst/>
              <a:gdLst>
                <a:gd name="T0" fmla="*/ 578 w 786"/>
                <a:gd name="T1" fmla="*/ 28 h 896"/>
                <a:gd name="T2" fmla="*/ 205 w 786"/>
                <a:gd name="T3" fmla="*/ 59 h 896"/>
                <a:gd name="T4" fmla="*/ 67 w 786"/>
                <a:gd name="T5" fmla="*/ 236 h 896"/>
                <a:gd name="T6" fmla="*/ 68 w 786"/>
                <a:gd name="T7" fmla="*/ 346 h 896"/>
                <a:gd name="T8" fmla="*/ 70 w 786"/>
                <a:gd name="T9" fmla="*/ 356 h 896"/>
                <a:gd name="T10" fmla="*/ 39 w 786"/>
                <a:gd name="T11" fmla="*/ 406 h 896"/>
                <a:gd name="T12" fmla="*/ 14 w 786"/>
                <a:gd name="T13" fmla="*/ 441 h 896"/>
                <a:gd name="T14" fmla="*/ 14 w 786"/>
                <a:gd name="T15" fmla="*/ 442 h 896"/>
                <a:gd name="T16" fmla="*/ 36 w 786"/>
                <a:gd name="T17" fmla="*/ 540 h 896"/>
                <a:gd name="T18" fmla="*/ 50 w 786"/>
                <a:gd name="T19" fmla="*/ 587 h 896"/>
                <a:gd name="T20" fmla="*/ 75 w 786"/>
                <a:gd name="T21" fmla="*/ 649 h 896"/>
                <a:gd name="T22" fmla="*/ 74 w 786"/>
                <a:gd name="T23" fmla="*/ 694 h 896"/>
                <a:gd name="T24" fmla="*/ 169 w 786"/>
                <a:gd name="T25" fmla="*/ 773 h 896"/>
                <a:gd name="T26" fmla="*/ 244 w 786"/>
                <a:gd name="T27" fmla="*/ 830 h 896"/>
                <a:gd name="T28" fmla="*/ 618 w 786"/>
                <a:gd name="T29" fmla="*/ 896 h 896"/>
                <a:gd name="T30" fmla="*/ 686 w 786"/>
                <a:gd name="T31" fmla="*/ 814 h 896"/>
                <a:gd name="T32" fmla="*/ 664 w 786"/>
                <a:gd name="T33" fmla="*/ 637 h 896"/>
                <a:gd name="T34" fmla="*/ 777 w 786"/>
                <a:gd name="T35" fmla="*/ 417 h 896"/>
                <a:gd name="T36" fmla="*/ 706 w 786"/>
                <a:gd name="T37" fmla="*/ 118 h 896"/>
                <a:gd name="T38" fmla="*/ 627 w 786"/>
                <a:gd name="T39" fmla="*/ 606 h 896"/>
                <a:gd name="T40" fmla="*/ 639 w 786"/>
                <a:gd name="T41" fmla="*/ 823 h 896"/>
                <a:gd name="T42" fmla="*/ 618 w 786"/>
                <a:gd name="T43" fmla="*/ 847 h 896"/>
                <a:gd name="T44" fmla="*/ 292 w 786"/>
                <a:gd name="T45" fmla="*/ 827 h 896"/>
                <a:gd name="T46" fmla="*/ 260 w 786"/>
                <a:gd name="T47" fmla="*/ 706 h 896"/>
                <a:gd name="T48" fmla="*/ 169 w 786"/>
                <a:gd name="T49" fmla="*/ 725 h 896"/>
                <a:gd name="T50" fmla="*/ 101 w 786"/>
                <a:gd name="T51" fmla="*/ 604 h 896"/>
                <a:gd name="T52" fmla="*/ 110 w 786"/>
                <a:gd name="T53" fmla="*/ 568 h 896"/>
                <a:gd name="T54" fmla="*/ 86 w 786"/>
                <a:gd name="T55" fmla="*/ 555 h 896"/>
                <a:gd name="T56" fmla="*/ 94 w 786"/>
                <a:gd name="T57" fmla="*/ 519 h 896"/>
                <a:gd name="T58" fmla="*/ 65 w 786"/>
                <a:gd name="T59" fmla="*/ 501 h 896"/>
                <a:gd name="T60" fmla="*/ 55 w 786"/>
                <a:gd name="T61" fmla="*/ 467 h 896"/>
                <a:gd name="T62" fmla="*/ 112 w 786"/>
                <a:gd name="T63" fmla="*/ 381 h 896"/>
                <a:gd name="T64" fmla="*/ 115 w 786"/>
                <a:gd name="T65" fmla="*/ 335 h 896"/>
                <a:gd name="T66" fmla="*/ 114 w 786"/>
                <a:gd name="T67" fmla="*/ 248 h 896"/>
                <a:gd name="T68" fmla="*/ 729 w 786"/>
                <a:gd name="T69" fmla="*/ 41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6" h="896">
                  <a:moveTo>
                    <a:pt x="706" y="118"/>
                  </a:moveTo>
                  <a:cubicBezTo>
                    <a:pt x="672" y="79"/>
                    <a:pt x="629" y="49"/>
                    <a:pt x="578" y="28"/>
                  </a:cubicBezTo>
                  <a:cubicBezTo>
                    <a:pt x="531" y="10"/>
                    <a:pt x="478" y="0"/>
                    <a:pt x="425" y="0"/>
                  </a:cubicBezTo>
                  <a:cubicBezTo>
                    <a:pt x="346" y="0"/>
                    <a:pt x="268" y="21"/>
                    <a:pt x="205" y="59"/>
                  </a:cubicBezTo>
                  <a:cubicBezTo>
                    <a:pt x="171" y="79"/>
                    <a:pt x="142" y="104"/>
                    <a:pt x="119" y="133"/>
                  </a:cubicBezTo>
                  <a:cubicBezTo>
                    <a:pt x="94" y="164"/>
                    <a:pt x="77" y="198"/>
                    <a:pt x="67" y="236"/>
                  </a:cubicBezTo>
                  <a:cubicBezTo>
                    <a:pt x="59" y="268"/>
                    <a:pt x="58" y="305"/>
                    <a:pt x="65" y="335"/>
                  </a:cubicBezTo>
                  <a:cubicBezTo>
                    <a:pt x="68" y="346"/>
                    <a:pt x="68" y="346"/>
                    <a:pt x="68" y="346"/>
                  </a:cubicBezTo>
                  <a:cubicBezTo>
                    <a:pt x="68" y="349"/>
                    <a:pt x="69" y="352"/>
                    <a:pt x="70" y="354"/>
                  </a:cubicBezTo>
                  <a:cubicBezTo>
                    <a:pt x="70" y="355"/>
                    <a:pt x="70" y="356"/>
                    <a:pt x="70" y="356"/>
                  </a:cubicBezTo>
                  <a:cubicBezTo>
                    <a:pt x="68" y="360"/>
                    <a:pt x="68" y="360"/>
                    <a:pt x="68" y="360"/>
                  </a:cubicBezTo>
                  <a:cubicBezTo>
                    <a:pt x="61" y="375"/>
                    <a:pt x="50" y="390"/>
                    <a:pt x="39" y="406"/>
                  </a:cubicBezTo>
                  <a:cubicBezTo>
                    <a:pt x="31" y="417"/>
                    <a:pt x="22" y="428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2"/>
                    <a:pt x="14" y="442"/>
                    <a:pt x="14" y="442"/>
                  </a:cubicBezTo>
                  <a:cubicBezTo>
                    <a:pt x="3" y="459"/>
                    <a:pt x="0" y="481"/>
                    <a:pt x="6" y="501"/>
                  </a:cubicBezTo>
                  <a:cubicBezTo>
                    <a:pt x="11" y="517"/>
                    <a:pt x="22" y="531"/>
                    <a:pt x="36" y="540"/>
                  </a:cubicBezTo>
                  <a:cubicBezTo>
                    <a:pt x="35" y="553"/>
                    <a:pt x="37" y="565"/>
                    <a:pt x="43" y="576"/>
                  </a:cubicBezTo>
                  <a:cubicBezTo>
                    <a:pt x="45" y="580"/>
                    <a:pt x="47" y="584"/>
                    <a:pt x="50" y="587"/>
                  </a:cubicBezTo>
                  <a:cubicBezTo>
                    <a:pt x="48" y="603"/>
                    <a:pt x="52" y="619"/>
                    <a:pt x="62" y="632"/>
                  </a:cubicBezTo>
                  <a:cubicBezTo>
                    <a:pt x="75" y="649"/>
                    <a:pt x="75" y="649"/>
                    <a:pt x="75" y="649"/>
                  </a:cubicBezTo>
                  <a:cubicBezTo>
                    <a:pt x="75" y="652"/>
                    <a:pt x="75" y="654"/>
                    <a:pt x="74" y="657"/>
                  </a:cubicBezTo>
                  <a:cubicBezTo>
                    <a:pt x="74" y="667"/>
                    <a:pt x="73" y="680"/>
                    <a:pt x="74" y="694"/>
                  </a:cubicBezTo>
                  <a:cubicBezTo>
                    <a:pt x="77" y="715"/>
                    <a:pt x="85" y="732"/>
                    <a:pt x="97" y="746"/>
                  </a:cubicBezTo>
                  <a:cubicBezTo>
                    <a:pt x="114" y="764"/>
                    <a:pt x="139" y="773"/>
                    <a:pt x="169" y="773"/>
                  </a:cubicBezTo>
                  <a:cubicBezTo>
                    <a:pt x="189" y="773"/>
                    <a:pt x="212" y="769"/>
                    <a:pt x="240" y="761"/>
                  </a:cubicBezTo>
                  <a:cubicBezTo>
                    <a:pt x="241" y="779"/>
                    <a:pt x="243" y="801"/>
                    <a:pt x="244" y="830"/>
                  </a:cubicBezTo>
                  <a:cubicBezTo>
                    <a:pt x="246" y="867"/>
                    <a:pt x="276" y="896"/>
                    <a:pt x="313" y="896"/>
                  </a:cubicBezTo>
                  <a:cubicBezTo>
                    <a:pt x="618" y="896"/>
                    <a:pt x="618" y="896"/>
                    <a:pt x="618" y="896"/>
                  </a:cubicBezTo>
                  <a:cubicBezTo>
                    <a:pt x="638" y="896"/>
                    <a:pt x="658" y="887"/>
                    <a:pt x="671" y="871"/>
                  </a:cubicBezTo>
                  <a:cubicBezTo>
                    <a:pt x="684" y="855"/>
                    <a:pt x="690" y="834"/>
                    <a:pt x="686" y="814"/>
                  </a:cubicBezTo>
                  <a:cubicBezTo>
                    <a:pt x="658" y="658"/>
                    <a:pt x="658" y="658"/>
                    <a:pt x="658" y="658"/>
                  </a:cubicBezTo>
                  <a:cubicBezTo>
                    <a:pt x="657" y="650"/>
                    <a:pt x="659" y="643"/>
                    <a:pt x="664" y="637"/>
                  </a:cubicBezTo>
                  <a:cubicBezTo>
                    <a:pt x="686" y="610"/>
                    <a:pt x="712" y="578"/>
                    <a:pt x="733" y="541"/>
                  </a:cubicBezTo>
                  <a:cubicBezTo>
                    <a:pt x="756" y="501"/>
                    <a:pt x="770" y="460"/>
                    <a:pt x="777" y="417"/>
                  </a:cubicBezTo>
                  <a:cubicBezTo>
                    <a:pt x="786" y="355"/>
                    <a:pt x="784" y="298"/>
                    <a:pt x="772" y="247"/>
                  </a:cubicBezTo>
                  <a:cubicBezTo>
                    <a:pt x="759" y="198"/>
                    <a:pt x="737" y="154"/>
                    <a:pt x="706" y="118"/>
                  </a:cubicBezTo>
                  <a:close/>
                  <a:moveTo>
                    <a:pt x="729" y="410"/>
                  </a:moveTo>
                  <a:cubicBezTo>
                    <a:pt x="717" y="491"/>
                    <a:pt x="674" y="550"/>
                    <a:pt x="627" y="606"/>
                  </a:cubicBezTo>
                  <a:cubicBezTo>
                    <a:pt x="613" y="622"/>
                    <a:pt x="607" y="645"/>
                    <a:pt x="611" y="666"/>
                  </a:cubicBezTo>
                  <a:cubicBezTo>
                    <a:pt x="639" y="823"/>
                    <a:pt x="639" y="823"/>
                    <a:pt x="639" y="823"/>
                  </a:cubicBezTo>
                  <a:cubicBezTo>
                    <a:pt x="640" y="829"/>
                    <a:pt x="638" y="835"/>
                    <a:pt x="634" y="840"/>
                  </a:cubicBezTo>
                  <a:cubicBezTo>
                    <a:pt x="630" y="845"/>
                    <a:pt x="624" y="847"/>
                    <a:pt x="618" y="847"/>
                  </a:cubicBezTo>
                  <a:cubicBezTo>
                    <a:pt x="313" y="847"/>
                    <a:pt x="313" y="847"/>
                    <a:pt x="313" y="847"/>
                  </a:cubicBezTo>
                  <a:cubicBezTo>
                    <a:pt x="302" y="847"/>
                    <a:pt x="293" y="839"/>
                    <a:pt x="292" y="827"/>
                  </a:cubicBezTo>
                  <a:cubicBezTo>
                    <a:pt x="290" y="774"/>
                    <a:pt x="286" y="742"/>
                    <a:pt x="284" y="724"/>
                  </a:cubicBezTo>
                  <a:cubicBezTo>
                    <a:pt x="284" y="715"/>
                    <a:pt x="272" y="706"/>
                    <a:pt x="260" y="706"/>
                  </a:cubicBezTo>
                  <a:cubicBezTo>
                    <a:pt x="258" y="706"/>
                    <a:pt x="256" y="706"/>
                    <a:pt x="254" y="707"/>
                  </a:cubicBezTo>
                  <a:cubicBezTo>
                    <a:pt x="216" y="720"/>
                    <a:pt x="189" y="725"/>
                    <a:pt x="169" y="725"/>
                  </a:cubicBezTo>
                  <a:cubicBezTo>
                    <a:pt x="95" y="725"/>
                    <a:pt x="134" y="648"/>
                    <a:pt x="120" y="629"/>
                  </a:cubicBezTo>
                  <a:cubicBezTo>
                    <a:pt x="101" y="604"/>
                    <a:pt x="101" y="604"/>
                    <a:pt x="101" y="604"/>
                  </a:cubicBezTo>
                  <a:cubicBezTo>
                    <a:pt x="96" y="597"/>
                    <a:pt x="96" y="589"/>
                    <a:pt x="100" y="583"/>
                  </a:cubicBezTo>
                  <a:cubicBezTo>
                    <a:pt x="110" y="568"/>
                    <a:pt x="110" y="568"/>
                    <a:pt x="110" y="568"/>
                  </a:cubicBezTo>
                  <a:cubicBezTo>
                    <a:pt x="98" y="565"/>
                    <a:pt x="98" y="565"/>
                    <a:pt x="98" y="565"/>
                  </a:cubicBezTo>
                  <a:cubicBezTo>
                    <a:pt x="93" y="563"/>
                    <a:pt x="89" y="560"/>
                    <a:pt x="86" y="555"/>
                  </a:cubicBezTo>
                  <a:cubicBezTo>
                    <a:pt x="84" y="550"/>
                    <a:pt x="84" y="545"/>
                    <a:pt x="86" y="540"/>
                  </a:cubicBezTo>
                  <a:cubicBezTo>
                    <a:pt x="94" y="519"/>
                    <a:pt x="94" y="519"/>
                    <a:pt x="94" y="519"/>
                  </a:cubicBezTo>
                  <a:cubicBezTo>
                    <a:pt x="95" y="517"/>
                    <a:pt x="94" y="514"/>
                    <a:pt x="92" y="513"/>
                  </a:cubicBezTo>
                  <a:cubicBezTo>
                    <a:pt x="65" y="501"/>
                    <a:pt x="65" y="501"/>
                    <a:pt x="65" y="501"/>
                  </a:cubicBezTo>
                  <a:cubicBezTo>
                    <a:pt x="59" y="499"/>
                    <a:pt x="54" y="493"/>
                    <a:pt x="52" y="487"/>
                  </a:cubicBezTo>
                  <a:cubicBezTo>
                    <a:pt x="50" y="480"/>
                    <a:pt x="51" y="473"/>
                    <a:pt x="55" y="467"/>
                  </a:cubicBezTo>
                  <a:cubicBezTo>
                    <a:pt x="55" y="466"/>
                    <a:pt x="55" y="466"/>
                    <a:pt x="55" y="466"/>
                  </a:cubicBezTo>
                  <a:cubicBezTo>
                    <a:pt x="73" y="438"/>
                    <a:pt x="97" y="412"/>
                    <a:pt x="112" y="381"/>
                  </a:cubicBezTo>
                  <a:cubicBezTo>
                    <a:pt x="118" y="368"/>
                    <a:pt x="118" y="368"/>
                    <a:pt x="118" y="368"/>
                  </a:cubicBezTo>
                  <a:cubicBezTo>
                    <a:pt x="122" y="359"/>
                    <a:pt x="117" y="345"/>
                    <a:pt x="115" y="335"/>
                  </a:cubicBezTo>
                  <a:cubicBezTo>
                    <a:pt x="112" y="325"/>
                    <a:pt x="112" y="325"/>
                    <a:pt x="112" y="325"/>
                  </a:cubicBezTo>
                  <a:cubicBezTo>
                    <a:pt x="107" y="301"/>
                    <a:pt x="108" y="271"/>
                    <a:pt x="114" y="248"/>
                  </a:cubicBezTo>
                  <a:cubicBezTo>
                    <a:pt x="146" y="120"/>
                    <a:pt x="286" y="48"/>
                    <a:pt x="425" y="48"/>
                  </a:cubicBezTo>
                  <a:cubicBezTo>
                    <a:pt x="597" y="48"/>
                    <a:pt x="767" y="158"/>
                    <a:pt x="729" y="410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Freeform 6"/>
            <p:cNvSpPr/>
            <p:nvPr/>
          </p:nvSpPr>
          <p:spPr bwMode="auto">
            <a:xfrm>
              <a:off x="5184776" y="2062163"/>
              <a:ext cx="2085975" cy="1700213"/>
            </a:xfrm>
            <a:custGeom>
              <a:avLst/>
              <a:gdLst>
                <a:gd name="T0" fmla="*/ 367 w 554"/>
                <a:gd name="T1" fmla="*/ 21 h 452"/>
                <a:gd name="T2" fmla="*/ 325 w 554"/>
                <a:gd name="T3" fmla="*/ 5 h 452"/>
                <a:gd name="T4" fmla="*/ 298 w 554"/>
                <a:gd name="T5" fmla="*/ 11 h 452"/>
                <a:gd name="T6" fmla="*/ 267 w 554"/>
                <a:gd name="T7" fmla="*/ 0 h 452"/>
                <a:gd name="T8" fmla="*/ 243 w 554"/>
                <a:gd name="T9" fmla="*/ 7 h 452"/>
                <a:gd name="T10" fmla="*/ 223 w 554"/>
                <a:gd name="T11" fmla="*/ 5 h 452"/>
                <a:gd name="T12" fmla="*/ 168 w 554"/>
                <a:gd name="T13" fmla="*/ 24 h 452"/>
                <a:gd name="T14" fmla="*/ 163 w 554"/>
                <a:gd name="T15" fmla="*/ 24 h 452"/>
                <a:gd name="T16" fmla="*/ 96 w 554"/>
                <a:gd name="T17" fmla="*/ 54 h 452"/>
                <a:gd name="T18" fmla="*/ 38 w 554"/>
                <a:gd name="T19" fmla="*/ 123 h 452"/>
                <a:gd name="T20" fmla="*/ 15 w 554"/>
                <a:gd name="T21" fmla="*/ 156 h 452"/>
                <a:gd name="T22" fmla="*/ 15 w 554"/>
                <a:gd name="T23" fmla="*/ 161 h 452"/>
                <a:gd name="T24" fmla="*/ 0 w 554"/>
                <a:gd name="T25" fmla="*/ 210 h 452"/>
                <a:gd name="T26" fmla="*/ 39 w 554"/>
                <a:gd name="T27" fmla="*/ 282 h 452"/>
                <a:gd name="T28" fmla="*/ 103 w 554"/>
                <a:gd name="T29" fmla="*/ 327 h 452"/>
                <a:gd name="T30" fmla="*/ 135 w 554"/>
                <a:gd name="T31" fmla="*/ 319 h 452"/>
                <a:gd name="T32" fmla="*/ 177 w 554"/>
                <a:gd name="T33" fmla="*/ 344 h 452"/>
                <a:gd name="T34" fmla="*/ 260 w 554"/>
                <a:gd name="T35" fmla="*/ 403 h 452"/>
                <a:gd name="T36" fmla="*/ 296 w 554"/>
                <a:gd name="T37" fmla="*/ 395 h 452"/>
                <a:gd name="T38" fmla="*/ 391 w 554"/>
                <a:gd name="T39" fmla="*/ 452 h 452"/>
                <a:gd name="T40" fmla="*/ 492 w 554"/>
                <a:gd name="T41" fmla="*/ 382 h 452"/>
                <a:gd name="T42" fmla="*/ 549 w 554"/>
                <a:gd name="T43" fmla="*/ 287 h 452"/>
                <a:gd name="T44" fmla="*/ 547 w 554"/>
                <a:gd name="T45" fmla="*/ 267 h 452"/>
                <a:gd name="T46" fmla="*/ 554 w 554"/>
                <a:gd name="T47" fmla="*/ 235 h 452"/>
                <a:gd name="T48" fmla="*/ 536 w 554"/>
                <a:gd name="T49" fmla="*/ 185 h 452"/>
                <a:gd name="T50" fmla="*/ 537 w 554"/>
                <a:gd name="T51" fmla="*/ 174 h 452"/>
                <a:gd name="T52" fmla="*/ 493 w 554"/>
                <a:gd name="T53" fmla="*/ 106 h 452"/>
                <a:gd name="T54" fmla="*/ 367 w 554"/>
                <a:gd name="T55" fmla="*/ 2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4" h="452">
                  <a:moveTo>
                    <a:pt x="367" y="21"/>
                  </a:moveTo>
                  <a:cubicBezTo>
                    <a:pt x="356" y="11"/>
                    <a:pt x="341" y="5"/>
                    <a:pt x="325" y="5"/>
                  </a:cubicBezTo>
                  <a:cubicBezTo>
                    <a:pt x="315" y="5"/>
                    <a:pt x="306" y="7"/>
                    <a:pt x="298" y="11"/>
                  </a:cubicBezTo>
                  <a:cubicBezTo>
                    <a:pt x="289" y="4"/>
                    <a:pt x="279" y="0"/>
                    <a:pt x="267" y="0"/>
                  </a:cubicBezTo>
                  <a:cubicBezTo>
                    <a:pt x="258" y="0"/>
                    <a:pt x="250" y="3"/>
                    <a:pt x="243" y="7"/>
                  </a:cubicBezTo>
                  <a:cubicBezTo>
                    <a:pt x="237" y="5"/>
                    <a:pt x="230" y="5"/>
                    <a:pt x="223" y="5"/>
                  </a:cubicBezTo>
                  <a:cubicBezTo>
                    <a:pt x="203" y="5"/>
                    <a:pt x="183" y="12"/>
                    <a:pt x="168" y="24"/>
                  </a:cubicBezTo>
                  <a:cubicBezTo>
                    <a:pt x="166" y="24"/>
                    <a:pt x="165" y="24"/>
                    <a:pt x="163" y="24"/>
                  </a:cubicBezTo>
                  <a:cubicBezTo>
                    <a:pt x="136" y="24"/>
                    <a:pt x="112" y="36"/>
                    <a:pt x="96" y="54"/>
                  </a:cubicBezTo>
                  <a:cubicBezTo>
                    <a:pt x="63" y="60"/>
                    <a:pt x="38" y="89"/>
                    <a:pt x="38" y="123"/>
                  </a:cubicBezTo>
                  <a:cubicBezTo>
                    <a:pt x="24" y="128"/>
                    <a:pt x="15" y="141"/>
                    <a:pt x="15" y="156"/>
                  </a:cubicBezTo>
                  <a:cubicBezTo>
                    <a:pt x="15" y="158"/>
                    <a:pt x="15" y="159"/>
                    <a:pt x="15" y="161"/>
                  </a:cubicBezTo>
                  <a:cubicBezTo>
                    <a:pt x="6" y="175"/>
                    <a:pt x="0" y="192"/>
                    <a:pt x="0" y="210"/>
                  </a:cubicBezTo>
                  <a:cubicBezTo>
                    <a:pt x="0" y="240"/>
                    <a:pt x="16" y="266"/>
                    <a:pt x="39" y="282"/>
                  </a:cubicBezTo>
                  <a:cubicBezTo>
                    <a:pt x="48" y="308"/>
                    <a:pt x="74" y="327"/>
                    <a:pt x="103" y="327"/>
                  </a:cubicBezTo>
                  <a:cubicBezTo>
                    <a:pt x="115" y="327"/>
                    <a:pt x="126" y="324"/>
                    <a:pt x="135" y="319"/>
                  </a:cubicBezTo>
                  <a:cubicBezTo>
                    <a:pt x="145" y="332"/>
                    <a:pt x="160" y="341"/>
                    <a:pt x="177" y="344"/>
                  </a:cubicBezTo>
                  <a:cubicBezTo>
                    <a:pt x="189" y="378"/>
                    <a:pt x="222" y="403"/>
                    <a:pt x="260" y="403"/>
                  </a:cubicBezTo>
                  <a:cubicBezTo>
                    <a:pt x="273" y="403"/>
                    <a:pt x="285" y="400"/>
                    <a:pt x="296" y="395"/>
                  </a:cubicBezTo>
                  <a:cubicBezTo>
                    <a:pt x="314" y="429"/>
                    <a:pt x="350" y="452"/>
                    <a:pt x="391" y="452"/>
                  </a:cubicBezTo>
                  <a:cubicBezTo>
                    <a:pt x="437" y="452"/>
                    <a:pt x="477" y="423"/>
                    <a:pt x="492" y="382"/>
                  </a:cubicBezTo>
                  <a:cubicBezTo>
                    <a:pt x="526" y="364"/>
                    <a:pt x="549" y="328"/>
                    <a:pt x="549" y="287"/>
                  </a:cubicBezTo>
                  <a:cubicBezTo>
                    <a:pt x="549" y="280"/>
                    <a:pt x="548" y="274"/>
                    <a:pt x="547" y="267"/>
                  </a:cubicBezTo>
                  <a:cubicBezTo>
                    <a:pt x="552" y="257"/>
                    <a:pt x="554" y="246"/>
                    <a:pt x="554" y="235"/>
                  </a:cubicBezTo>
                  <a:cubicBezTo>
                    <a:pt x="554" y="216"/>
                    <a:pt x="547" y="199"/>
                    <a:pt x="536" y="185"/>
                  </a:cubicBezTo>
                  <a:cubicBezTo>
                    <a:pt x="536" y="182"/>
                    <a:pt x="537" y="178"/>
                    <a:pt x="537" y="174"/>
                  </a:cubicBezTo>
                  <a:cubicBezTo>
                    <a:pt x="537" y="144"/>
                    <a:pt x="519" y="118"/>
                    <a:pt x="493" y="106"/>
                  </a:cubicBezTo>
                  <a:cubicBezTo>
                    <a:pt x="472" y="57"/>
                    <a:pt x="423" y="22"/>
                    <a:pt x="367" y="21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13"/>
          <p:cNvSpPr txBox="1"/>
          <p:nvPr/>
        </p:nvSpPr>
        <p:spPr>
          <a:xfrm>
            <a:off x="1564005" y="990600"/>
            <a:ext cx="9608185" cy="6739255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  2.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下面四幅图中等高距都是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50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米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，注意观察各图比例尺，坡度最大的是( </a:t>
            </a:r>
            <a:r>
              <a:rPr lang="zh-CN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)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zh-CN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zh-CN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    A.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a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    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B.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b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  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 C.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c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   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 D.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d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  </a:t>
            </a: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      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436870" y="1911984"/>
            <a:ext cx="678180" cy="922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5400" b="1" kern="1200" cap="none" spc="0" normalizeH="0" baseline="0" noProof="1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 scaled="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A</a:t>
            </a:r>
          </a:p>
        </p:txBody>
      </p:sp>
      <p:graphicFrame>
        <p:nvGraphicFramePr>
          <p:cNvPr id="27652" name="对象 1"/>
          <p:cNvGraphicFramePr>
            <a:graphicFrameLocks/>
          </p:cNvGraphicFramePr>
          <p:nvPr/>
        </p:nvGraphicFramePr>
        <p:xfrm>
          <a:off x="2193925" y="2833688"/>
          <a:ext cx="1704975" cy="176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3" r:id="rId4" imgW="1704762" imgH="1762371" progId="PBrush">
                  <p:embed/>
                </p:oleObj>
              </mc:Choice>
              <mc:Fallback>
                <p:oleObj r:id="rId4" imgW="1704762" imgH="1762371" progId="PBrush">
                  <p:embed/>
                  <p:pic>
                    <p:nvPicPr>
                      <p:cNvPr id="0" name="Picture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3925" y="2833688"/>
                        <a:ext cx="1704975" cy="176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对象 3"/>
          <p:cNvGraphicFramePr>
            <a:graphicFrameLocks/>
          </p:cNvGraphicFramePr>
          <p:nvPr/>
        </p:nvGraphicFramePr>
        <p:xfrm>
          <a:off x="4256088" y="2833688"/>
          <a:ext cx="1858962" cy="198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4" r:id="rId6" imgW="1857143" imgH="1980952" progId="PBrush">
                  <p:embed/>
                </p:oleObj>
              </mc:Choice>
              <mc:Fallback>
                <p:oleObj r:id="rId6" imgW="1857143" imgH="1980952" progId="PBrush">
                  <p:embed/>
                  <p:pic>
                    <p:nvPicPr>
                      <p:cNvPr id="0" name="Picture 3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6088" y="2833688"/>
                        <a:ext cx="1858962" cy="198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4" name="对象 6"/>
          <p:cNvGraphicFramePr>
            <a:graphicFrameLocks/>
          </p:cNvGraphicFramePr>
          <p:nvPr/>
        </p:nvGraphicFramePr>
        <p:xfrm>
          <a:off x="6530975" y="2833688"/>
          <a:ext cx="1792288" cy="184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5" r:id="rId8" imgW="1790476" imgH="1848108" progId="PBrush">
                  <p:embed/>
                </p:oleObj>
              </mc:Choice>
              <mc:Fallback>
                <p:oleObj r:id="rId8" imgW="1790476" imgH="1848108" progId="PBrush">
                  <p:embed/>
                  <p:pic>
                    <p:nvPicPr>
                      <p:cNvPr id="0" name="Picture 2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0975" y="2833688"/>
                        <a:ext cx="1792288" cy="184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5" name="对象 8"/>
          <p:cNvGraphicFramePr>
            <a:graphicFrameLocks/>
          </p:cNvGraphicFramePr>
          <p:nvPr/>
        </p:nvGraphicFramePr>
        <p:xfrm>
          <a:off x="8602663" y="2824163"/>
          <a:ext cx="1697037" cy="200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6" r:id="rId10" imgW="1695687" imgH="2000000" progId="PBrush">
                  <p:embed/>
                </p:oleObj>
              </mc:Choice>
              <mc:Fallback>
                <p:oleObj r:id="rId10" imgW="1695687" imgH="2000000" progId="PBrush">
                  <p:embed/>
                  <p:pic>
                    <p:nvPicPr>
                      <p:cNvPr id="0" name="Picture 1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2663" y="2824163"/>
                        <a:ext cx="1697037" cy="200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656" name="图片 11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0162" y="164465"/>
            <a:ext cx="1182687" cy="177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767715" y="164465"/>
            <a:ext cx="3855720" cy="119888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  <a:scene3d>
              <a:camera prst="isometricOffAxis1Right">
                <a:rot lat="600000" lon="19500000" rev="0"/>
              </a:camera>
              <a:lightRig rig="threePt" dir="t">
                <a:rot lat="0" lon="0" rev="0"/>
              </a:lightRig>
            </a:scene3d>
            <a:sp3d extrusionH="266700" contourW="12700">
              <a:extrusionClr>
                <a:srgbClr val="A7A7A6"/>
              </a:extrusionClr>
              <a:contourClr>
                <a:srgbClr val="BEBCB9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7200" b="1" i="0" u="none" strike="noStrike" kern="1200" cap="none" spc="0" normalizeH="0" baseline="0" noProof="1">
                <a:ln w="6600">
                  <a:prstDash val="solid"/>
                </a:ln>
                <a:solidFill>
                  <a:srgbClr val="FFFF00"/>
                </a:solidFill>
                <a:effectLst>
                  <a:outerShdw blurRad="63500" dist="342900" dir="7200000" sy="30000" kx="1300200" algn="ctr" rotWithShape="0">
                    <a:prstClr val="black">
                      <a:alpha val="32000"/>
                    </a:prstClr>
                  </a:outerShdw>
                </a:effectLst>
                <a:uLnTx/>
                <a:uFillTx/>
                <a:latin typeface="方正舒体" panose="02010601030101010101" pitchFamily="2" charset="-122"/>
                <a:ea typeface="方正舒体" panose="02010601030101010101" pitchFamily="2" charset="-122"/>
                <a:cs typeface="+mn-cs"/>
              </a:rPr>
              <a:t>头脑风暴</a:t>
            </a:r>
          </a:p>
        </p:txBody>
      </p:sp>
    </p:spTree>
    <p:custDataLst>
      <p:tags r:id="rId2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文本框 13"/>
          <p:cNvSpPr txBox="1"/>
          <p:nvPr/>
        </p:nvSpPr>
        <p:spPr>
          <a:xfrm>
            <a:off x="599440" y="986155"/>
            <a:ext cx="9508490" cy="4707890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>
            <a:spAutoFit/>
          </a:bodyPr>
          <a:lstStyle/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读右图，回答问题。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）图中②河的流向是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       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；    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（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2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）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B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所在的山脉的走向是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     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走向，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（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3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）甲村在乙村的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方向。</a:t>
            </a:r>
          </a:p>
        </p:txBody>
      </p:sp>
      <p:pic>
        <p:nvPicPr>
          <p:cNvPr id="28675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140" y="694690"/>
            <a:ext cx="4641850" cy="2936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1574483" y="3048000"/>
            <a:ext cx="3041015" cy="5835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自西北向东南流</a:t>
            </a:r>
          </a:p>
        </p:txBody>
      </p:sp>
      <p:sp>
        <p:nvSpPr>
          <p:cNvPr id="3" name="矩形 2"/>
          <p:cNvSpPr/>
          <p:nvPr/>
        </p:nvSpPr>
        <p:spPr>
          <a:xfrm>
            <a:off x="5187633" y="3914140"/>
            <a:ext cx="2733040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东北</a:t>
            </a:r>
            <a:r>
              <a:rPr kumimoji="0" lang="en-US" altLang="zh-CN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</a:t>
            </a:r>
            <a:r>
              <a:rPr kumimoji="0" lang="zh-CN" altLang="en-US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西南</a:t>
            </a:r>
          </a:p>
        </p:txBody>
      </p:sp>
      <p:sp>
        <p:nvSpPr>
          <p:cNvPr id="4" name="矩形 3"/>
          <p:cNvSpPr/>
          <p:nvPr/>
        </p:nvSpPr>
        <p:spPr>
          <a:xfrm>
            <a:off x="3983991" y="4836478"/>
            <a:ext cx="1203960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西北</a:t>
            </a:r>
          </a:p>
        </p:txBody>
      </p:sp>
      <p:grpSp>
        <p:nvGrpSpPr>
          <p:cNvPr id="51" name="Group 28"/>
          <p:cNvGrpSpPr/>
          <p:nvPr/>
        </p:nvGrpSpPr>
        <p:grpSpPr>
          <a:xfrm>
            <a:off x="113665" y="99695"/>
            <a:ext cx="595630" cy="693420"/>
            <a:chOff x="4616451" y="1741488"/>
            <a:chExt cx="2959100" cy="3371850"/>
          </a:xfrm>
          <a:solidFill>
            <a:schemeClr val="bg1"/>
          </a:solidFill>
        </p:grpSpPr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4616451" y="1741488"/>
              <a:ext cx="2959100" cy="3371850"/>
            </a:xfrm>
            <a:custGeom>
              <a:avLst/>
              <a:gdLst>
                <a:gd name="T0" fmla="*/ 578 w 786"/>
                <a:gd name="T1" fmla="*/ 28 h 896"/>
                <a:gd name="T2" fmla="*/ 205 w 786"/>
                <a:gd name="T3" fmla="*/ 59 h 896"/>
                <a:gd name="T4" fmla="*/ 67 w 786"/>
                <a:gd name="T5" fmla="*/ 236 h 896"/>
                <a:gd name="T6" fmla="*/ 68 w 786"/>
                <a:gd name="T7" fmla="*/ 346 h 896"/>
                <a:gd name="T8" fmla="*/ 70 w 786"/>
                <a:gd name="T9" fmla="*/ 356 h 896"/>
                <a:gd name="T10" fmla="*/ 39 w 786"/>
                <a:gd name="T11" fmla="*/ 406 h 896"/>
                <a:gd name="T12" fmla="*/ 14 w 786"/>
                <a:gd name="T13" fmla="*/ 441 h 896"/>
                <a:gd name="T14" fmla="*/ 14 w 786"/>
                <a:gd name="T15" fmla="*/ 442 h 896"/>
                <a:gd name="T16" fmla="*/ 36 w 786"/>
                <a:gd name="T17" fmla="*/ 540 h 896"/>
                <a:gd name="T18" fmla="*/ 50 w 786"/>
                <a:gd name="T19" fmla="*/ 587 h 896"/>
                <a:gd name="T20" fmla="*/ 75 w 786"/>
                <a:gd name="T21" fmla="*/ 649 h 896"/>
                <a:gd name="T22" fmla="*/ 74 w 786"/>
                <a:gd name="T23" fmla="*/ 694 h 896"/>
                <a:gd name="T24" fmla="*/ 169 w 786"/>
                <a:gd name="T25" fmla="*/ 773 h 896"/>
                <a:gd name="T26" fmla="*/ 244 w 786"/>
                <a:gd name="T27" fmla="*/ 830 h 896"/>
                <a:gd name="T28" fmla="*/ 618 w 786"/>
                <a:gd name="T29" fmla="*/ 896 h 896"/>
                <a:gd name="T30" fmla="*/ 686 w 786"/>
                <a:gd name="T31" fmla="*/ 814 h 896"/>
                <a:gd name="T32" fmla="*/ 664 w 786"/>
                <a:gd name="T33" fmla="*/ 637 h 896"/>
                <a:gd name="T34" fmla="*/ 777 w 786"/>
                <a:gd name="T35" fmla="*/ 417 h 896"/>
                <a:gd name="T36" fmla="*/ 706 w 786"/>
                <a:gd name="T37" fmla="*/ 118 h 896"/>
                <a:gd name="T38" fmla="*/ 627 w 786"/>
                <a:gd name="T39" fmla="*/ 606 h 896"/>
                <a:gd name="T40" fmla="*/ 639 w 786"/>
                <a:gd name="T41" fmla="*/ 823 h 896"/>
                <a:gd name="T42" fmla="*/ 618 w 786"/>
                <a:gd name="T43" fmla="*/ 847 h 896"/>
                <a:gd name="T44" fmla="*/ 292 w 786"/>
                <a:gd name="T45" fmla="*/ 827 h 896"/>
                <a:gd name="T46" fmla="*/ 260 w 786"/>
                <a:gd name="T47" fmla="*/ 706 h 896"/>
                <a:gd name="T48" fmla="*/ 169 w 786"/>
                <a:gd name="T49" fmla="*/ 725 h 896"/>
                <a:gd name="T50" fmla="*/ 101 w 786"/>
                <a:gd name="T51" fmla="*/ 604 h 896"/>
                <a:gd name="T52" fmla="*/ 110 w 786"/>
                <a:gd name="T53" fmla="*/ 568 h 896"/>
                <a:gd name="T54" fmla="*/ 86 w 786"/>
                <a:gd name="T55" fmla="*/ 555 h 896"/>
                <a:gd name="T56" fmla="*/ 94 w 786"/>
                <a:gd name="T57" fmla="*/ 519 h 896"/>
                <a:gd name="T58" fmla="*/ 65 w 786"/>
                <a:gd name="T59" fmla="*/ 501 h 896"/>
                <a:gd name="T60" fmla="*/ 55 w 786"/>
                <a:gd name="T61" fmla="*/ 467 h 896"/>
                <a:gd name="T62" fmla="*/ 112 w 786"/>
                <a:gd name="T63" fmla="*/ 381 h 896"/>
                <a:gd name="T64" fmla="*/ 115 w 786"/>
                <a:gd name="T65" fmla="*/ 335 h 896"/>
                <a:gd name="T66" fmla="*/ 114 w 786"/>
                <a:gd name="T67" fmla="*/ 248 h 896"/>
                <a:gd name="T68" fmla="*/ 729 w 786"/>
                <a:gd name="T69" fmla="*/ 41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6" h="896">
                  <a:moveTo>
                    <a:pt x="706" y="118"/>
                  </a:moveTo>
                  <a:cubicBezTo>
                    <a:pt x="672" y="79"/>
                    <a:pt x="629" y="49"/>
                    <a:pt x="578" y="28"/>
                  </a:cubicBezTo>
                  <a:cubicBezTo>
                    <a:pt x="531" y="10"/>
                    <a:pt x="478" y="0"/>
                    <a:pt x="425" y="0"/>
                  </a:cubicBezTo>
                  <a:cubicBezTo>
                    <a:pt x="346" y="0"/>
                    <a:pt x="268" y="21"/>
                    <a:pt x="205" y="59"/>
                  </a:cubicBezTo>
                  <a:cubicBezTo>
                    <a:pt x="171" y="79"/>
                    <a:pt x="142" y="104"/>
                    <a:pt x="119" y="133"/>
                  </a:cubicBezTo>
                  <a:cubicBezTo>
                    <a:pt x="94" y="164"/>
                    <a:pt x="77" y="198"/>
                    <a:pt x="67" y="236"/>
                  </a:cubicBezTo>
                  <a:cubicBezTo>
                    <a:pt x="59" y="268"/>
                    <a:pt x="58" y="305"/>
                    <a:pt x="65" y="335"/>
                  </a:cubicBezTo>
                  <a:cubicBezTo>
                    <a:pt x="68" y="346"/>
                    <a:pt x="68" y="346"/>
                    <a:pt x="68" y="346"/>
                  </a:cubicBezTo>
                  <a:cubicBezTo>
                    <a:pt x="68" y="349"/>
                    <a:pt x="69" y="352"/>
                    <a:pt x="70" y="354"/>
                  </a:cubicBezTo>
                  <a:cubicBezTo>
                    <a:pt x="70" y="355"/>
                    <a:pt x="70" y="356"/>
                    <a:pt x="70" y="356"/>
                  </a:cubicBezTo>
                  <a:cubicBezTo>
                    <a:pt x="68" y="360"/>
                    <a:pt x="68" y="360"/>
                    <a:pt x="68" y="360"/>
                  </a:cubicBezTo>
                  <a:cubicBezTo>
                    <a:pt x="61" y="375"/>
                    <a:pt x="50" y="390"/>
                    <a:pt x="39" y="406"/>
                  </a:cubicBezTo>
                  <a:cubicBezTo>
                    <a:pt x="31" y="417"/>
                    <a:pt x="22" y="428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2"/>
                    <a:pt x="14" y="442"/>
                    <a:pt x="14" y="442"/>
                  </a:cubicBezTo>
                  <a:cubicBezTo>
                    <a:pt x="3" y="459"/>
                    <a:pt x="0" y="481"/>
                    <a:pt x="6" y="501"/>
                  </a:cubicBezTo>
                  <a:cubicBezTo>
                    <a:pt x="11" y="517"/>
                    <a:pt x="22" y="531"/>
                    <a:pt x="36" y="540"/>
                  </a:cubicBezTo>
                  <a:cubicBezTo>
                    <a:pt x="35" y="553"/>
                    <a:pt x="37" y="565"/>
                    <a:pt x="43" y="576"/>
                  </a:cubicBezTo>
                  <a:cubicBezTo>
                    <a:pt x="45" y="580"/>
                    <a:pt x="47" y="584"/>
                    <a:pt x="50" y="587"/>
                  </a:cubicBezTo>
                  <a:cubicBezTo>
                    <a:pt x="48" y="603"/>
                    <a:pt x="52" y="619"/>
                    <a:pt x="62" y="632"/>
                  </a:cubicBezTo>
                  <a:cubicBezTo>
                    <a:pt x="75" y="649"/>
                    <a:pt x="75" y="649"/>
                    <a:pt x="75" y="649"/>
                  </a:cubicBezTo>
                  <a:cubicBezTo>
                    <a:pt x="75" y="652"/>
                    <a:pt x="75" y="654"/>
                    <a:pt x="74" y="657"/>
                  </a:cubicBezTo>
                  <a:cubicBezTo>
                    <a:pt x="74" y="667"/>
                    <a:pt x="73" y="680"/>
                    <a:pt x="74" y="694"/>
                  </a:cubicBezTo>
                  <a:cubicBezTo>
                    <a:pt x="77" y="715"/>
                    <a:pt x="85" y="732"/>
                    <a:pt x="97" y="746"/>
                  </a:cubicBezTo>
                  <a:cubicBezTo>
                    <a:pt x="114" y="764"/>
                    <a:pt x="139" y="773"/>
                    <a:pt x="169" y="773"/>
                  </a:cubicBezTo>
                  <a:cubicBezTo>
                    <a:pt x="189" y="773"/>
                    <a:pt x="212" y="769"/>
                    <a:pt x="240" y="761"/>
                  </a:cubicBezTo>
                  <a:cubicBezTo>
                    <a:pt x="241" y="779"/>
                    <a:pt x="243" y="801"/>
                    <a:pt x="244" y="830"/>
                  </a:cubicBezTo>
                  <a:cubicBezTo>
                    <a:pt x="246" y="867"/>
                    <a:pt x="276" y="896"/>
                    <a:pt x="313" y="896"/>
                  </a:cubicBezTo>
                  <a:cubicBezTo>
                    <a:pt x="618" y="896"/>
                    <a:pt x="618" y="896"/>
                    <a:pt x="618" y="896"/>
                  </a:cubicBezTo>
                  <a:cubicBezTo>
                    <a:pt x="638" y="896"/>
                    <a:pt x="658" y="887"/>
                    <a:pt x="671" y="871"/>
                  </a:cubicBezTo>
                  <a:cubicBezTo>
                    <a:pt x="684" y="855"/>
                    <a:pt x="690" y="834"/>
                    <a:pt x="686" y="814"/>
                  </a:cubicBezTo>
                  <a:cubicBezTo>
                    <a:pt x="658" y="658"/>
                    <a:pt x="658" y="658"/>
                    <a:pt x="658" y="658"/>
                  </a:cubicBezTo>
                  <a:cubicBezTo>
                    <a:pt x="657" y="650"/>
                    <a:pt x="659" y="643"/>
                    <a:pt x="664" y="637"/>
                  </a:cubicBezTo>
                  <a:cubicBezTo>
                    <a:pt x="686" y="610"/>
                    <a:pt x="712" y="578"/>
                    <a:pt x="733" y="541"/>
                  </a:cubicBezTo>
                  <a:cubicBezTo>
                    <a:pt x="756" y="501"/>
                    <a:pt x="770" y="460"/>
                    <a:pt x="777" y="417"/>
                  </a:cubicBezTo>
                  <a:cubicBezTo>
                    <a:pt x="786" y="355"/>
                    <a:pt x="784" y="298"/>
                    <a:pt x="772" y="247"/>
                  </a:cubicBezTo>
                  <a:cubicBezTo>
                    <a:pt x="759" y="198"/>
                    <a:pt x="737" y="154"/>
                    <a:pt x="706" y="118"/>
                  </a:cubicBezTo>
                  <a:close/>
                  <a:moveTo>
                    <a:pt x="729" y="410"/>
                  </a:moveTo>
                  <a:cubicBezTo>
                    <a:pt x="717" y="491"/>
                    <a:pt x="674" y="550"/>
                    <a:pt x="627" y="606"/>
                  </a:cubicBezTo>
                  <a:cubicBezTo>
                    <a:pt x="613" y="622"/>
                    <a:pt x="607" y="645"/>
                    <a:pt x="611" y="666"/>
                  </a:cubicBezTo>
                  <a:cubicBezTo>
                    <a:pt x="639" y="823"/>
                    <a:pt x="639" y="823"/>
                    <a:pt x="639" y="823"/>
                  </a:cubicBezTo>
                  <a:cubicBezTo>
                    <a:pt x="640" y="829"/>
                    <a:pt x="638" y="835"/>
                    <a:pt x="634" y="840"/>
                  </a:cubicBezTo>
                  <a:cubicBezTo>
                    <a:pt x="630" y="845"/>
                    <a:pt x="624" y="847"/>
                    <a:pt x="618" y="847"/>
                  </a:cubicBezTo>
                  <a:cubicBezTo>
                    <a:pt x="313" y="847"/>
                    <a:pt x="313" y="847"/>
                    <a:pt x="313" y="847"/>
                  </a:cubicBezTo>
                  <a:cubicBezTo>
                    <a:pt x="302" y="847"/>
                    <a:pt x="293" y="839"/>
                    <a:pt x="292" y="827"/>
                  </a:cubicBezTo>
                  <a:cubicBezTo>
                    <a:pt x="290" y="774"/>
                    <a:pt x="286" y="742"/>
                    <a:pt x="284" y="724"/>
                  </a:cubicBezTo>
                  <a:cubicBezTo>
                    <a:pt x="284" y="715"/>
                    <a:pt x="272" y="706"/>
                    <a:pt x="260" y="706"/>
                  </a:cubicBezTo>
                  <a:cubicBezTo>
                    <a:pt x="258" y="706"/>
                    <a:pt x="256" y="706"/>
                    <a:pt x="254" y="707"/>
                  </a:cubicBezTo>
                  <a:cubicBezTo>
                    <a:pt x="216" y="720"/>
                    <a:pt x="189" y="725"/>
                    <a:pt x="169" y="725"/>
                  </a:cubicBezTo>
                  <a:cubicBezTo>
                    <a:pt x="95" y="725"/>
                    <a:pt x="134" y="648"/>
                    <a:pt x="120" y="629"/>
                  </a:cubicBezTo>
                  <a:cubicBezTo>
                    <a:pt x="101" y="604"/>
                    <a:pt x="101" y="604"/>
                    <a:pt x="101" y="604"/>
                  </a:cubicBezTo>
                  <a:cubicBezTo>
                    <a:pt x="96" y="597"/>
                    <a:pt x="96" y="589"/>
                    <a:pt x="100" y="583"/>
                  </a:cubicBezTo>
                  <a:cubicBezTo>
                    <a:pt x="110" y="568"/>
                    <a:pt x="110" y="568"/>
                    <a:pt x="110" y="568"/>
                  </a:cubicBezTo>
                  <a:cubicBezTo>
                    <a:pt x="98" y="565"/>
                    <a:pt x="98" y="565"/>
                    <a:pt x="98" y="565"/>
                  </a:cubicBezTo>
                  <a:cubicBezTo>
                    <a:pt x="93" y="563"/>
                    <a:pt x="89" y="560"/>
                    <a:pt x="86" y="555"/>
                  </a:cubicBezTo>
                  <a:cubicBezTo>
                    <a:pt x="84" y="550"/>
                    <a:pt x="84" y="545"/>
                    <a:pt x="86" y="540"/>
                  </a:cubicBezTo>
                  <a:cubicBezTo>
                    <a:pt x="94" y="519"/>
                    <a:pt x="94" y="519"/>
                    <a:pt x="94" y="519"/>
                  </a:cubicBezTo>
                  <a:cubicBezTo>
                    <a:pt x="95" y="517"/>
                    <a:pt x="94" y="514"/>
                    <a:pt x="92" y="513"/>
                  </a:cubicBezTo>
                  <a:cubicBezTo>
                    <a:pt x="65" y="501"/>
                    <a:pt x="65" y="501"/>
                    <a:pt x="65" y="501"/>
                  </a:cubicBezTo>
                  <a:cubicBezTo>
                    <a:pt x="59" y="499"/>
                    <a:pt x="54" y="493"/>
                    <a:pt x="52" y="487"/>
                  </a:cubicBezTo>
                  <a:cubicBezTo>
                    <a:pt x="50" y="480"/>
                    <a:pt x="51" y="473"/>
                    <a:pt x="55" y="467"/>
                  </a:cubicBezTo>
                  <a:cubicBezTo>
                    <a:pt x="55" y="466"/>
                    <a:pt x="55" y="466"/>
                    <a:pt x="55" y="466"/>
                  </a:cubicBezTo>
                  <a:cubicBezTo>
                    <a:pt x="73" y="438"/>
                    <a:pt x="97" y="412"/>
                    <a:pt x="112" y="381"/>
                  </a:cubicBezTo>
                  <a:cubicBezTo>
                    <a:pt x="118" y="368"/>
                    <a:pt x="118" y="368"/>
                    <a:pt x="118" y="368"/>
                  </a:cubicBezTo>
                  <a:cubicBezTo>
                    <a:pt x="122" y="359"/>
                    <a:pt x="117" y="345"/>
                    <a:pt x="115" y="335"/>
                  </a:cubicBezTo>
                  <a:cubicBezTo>
                    <a:pt x="112" y="325"/>
                    <a:pt x="112" y="325"/>
                    <a:pt x="112" y="325"/>
                  </a:cubicBezTo>
                  <a:cubicBezTo>
                    <a:pt x="107" y="301"/>
                    <a:pt x="108" y="271"/>
                    <a:pt x="114" y="248"/>
                  </a:cubicBezTo>
                  <a:cubicBezTo>
                    <a:pt x="146" y="120"/>
                    <a:pt x="286" y="48"/>
                    <a:pt x="425" y="48"/>
                  </a:cubicBezTo>
                  <a:cubicBezTo>
                    <a:pt x="597" y="48"/>
                    <a:pt x="767" y="158"/>
                    <a:pt x="729" y="410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Freeform 6"/>
            <p:cNvSpPr/>
            <p:nvPr/>
          </p:nvSpPr>
          <p:spPr bwMode="auto">
            <a:xfrm>
              <a:off x="5184776" y="2062163"/>
              <a:ext cx="2085975" cy="1700213"/>
            </a:xfrm>
            <a:custGeom>
              <a:avLst/>
              <a:gdLst>
                <a:gd name="T0" fmla="*/ 367 w 554"/>
                <a:gd name="T1" fmla="*/ 21 h 452"/>
                <a:gd name="T2" fmla="*/ 325 w 554"/>
                <a:gd name="T3" fmla="*/ 5 h 452"/>
                <a:gd name="T4" fmla="*/ 298 w 554"/>
                <a:gd name="T5" fmla="*/ 11 h 452"/>
                <a:gd name="T6" fmla="*/ 267 w 554"/>
                <a:gd name="T7" fmla="*/ 0 h 452"/>
                <a:gd name="T8" fmla="*/ 243 w 554"/>
                <a:gd name="T9" fmla="*/ 7 h 452"/>
                <a:gd name="T10" fmla="*/ 223 w 554"/>
                <a:gd name="T11" fmla="*/ 5 h 452"/>
                <a:gd name="T12" fmla="*/ 168 w 554"/>
                <a:gd name="T13" fmla="*/ 24 h 452"/>
                <a:gd name="T14" fmla="*/ 163 w 554"/>
                <a:gd name="T15" fmla="*/ 24 h 452"/>
                <a:gd name="T16" fmla="*/ 96 w 554"/>
                <a:gd name="T17" fmla="*/ 54 h 452"/>
                <a:gd name="T18" fmla="*/ 38 w 554"/>
                <a:gd name="T19" fmla="*/ 123 h 452"/>
                <a:gd name="T20" fmla="*/ 15 w 554"/>
                <a:gd name="T21" fmla="*/ 156 h 452"/>
                <a:gd name="T22" fmla="*/ 15 w 554"/>
                <a:gd name="T23" fmla="*/ 161 h 452"/>
                <a:gd name="T24" fmla="*/ 0 w 554"/>
                <a:gd name="T25" fmla="*/ 210 h 452"/>
                <a:gd name="T26" fmla="*/ 39 w 554"/>
                <a:gd name="T27" fmla="*/ 282 h 452"/>
                <a:gd name="T28" fmla="*/ 103 w 554"/>
                <a:gd name="T29" fmla="*/ 327 h 452"/>
                <a:gd name="T30" fmla="*/ 135 w 554"/>
                <a:gd name="T31" fmla="*/ 319 h 452"/>
                <a:gd name="T32" fmla="*/ 177 w 554"/>
                <a:gd name="T33" fmla="*/ 344 h 452"/>
                <a:gd name="T34" fmla="*/ 260 w 554"/>
                <a:gd name="T35" fmla="*/ 403 h 452"/>
                <a:gd name="T36" fmla="*/ 296 w 554"/>
                <a:gd name="T37" fmla="*/ 395 h 452"/>
                <a:gd name="T38" fmla="*/ 391 w 554"/>
                <a:gd name="T39" fmla="*/ 452 h 452"/>
                <a:gd name="T40" fmla="*/ 492 w 554"/>
                <a:gd name="T41" fmla="*/ 382 h 452"/>
                <a:gd name="T42" fmla="*/ 549 w 554"/>
                <a:gd name="T43" fmla="*/ 287 h 452"/>
                <a:gd name="T44" fmla="*/ 547 w 554"/>
                <a:gd name="T45" fmla="*/ 267 h 452"/>
                <a:gd name="T46" fmla="*/ 554 w 554"/>
                <a:gd name="T47" fmla="*/ 235 h 452"/>
                <a:gd name="T48" fmla="*/ 536 w 554"/>
                <a:gd name="T49" fmla="*/ 185 h 452"/>
                <a:gd name="T50" fmla="*/ 537 w 554"/>
                <a:gd name="T51" fmla="*/ 174 h 452"/>
                <a:gd name="T52" fmla="*/ 493 w 554"/>
                <a:gd name="T53" fmla="*/ 106 h 452"/>
                <a:gd name="T54" fmla="*/ 367 w 554"/>
                <a:gd name="T55" fmla="*/ 2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4" h="452">
                  <a:moveTo>
                    <a:pt x="367" y="21"/>
                  </a:moveTo>
                  <a:cubicBezTo>
                    <a:pt x="356" y="11"/>
                    <a:pt x="341" y="5"/>
                    <a:pt x="325" y="5"/>
                  </a:cubicBezTo>
                  <a:cubicBezTo>
                    <a:pt x="315" y="5"/>
                    <a:pt x="306" y="7"/>
                    <a:pt x="298" y="11"/>
                  </a:cubicBezTo>
                  <a:cubicBezTo>
                    <a:pt x="289" y="4"/>
                    <a:pt x="279" y="0"/>
                    <a:pt x="267" y="0"/>
                  </a:cubicBezTo>
                  <a:cubicBezTo>
                    <a:pt x="258" y="0"/>
                    <a:pt x="250" y="3"/>
                    <a:pt x="243" y="7"/>
                  </a:cubicBezTo>
                  <a:cubicBezTo>
                    <a:pt x="237" y="5"/>
                    <a:pt x="230" y="5"/>
                    <a:pt x="223" y="5"/>
                  </a:cubicBezTo>
                  <a:cubicBezTo>
                    <a:pt x="203" y="5"/>
                    <a:pt x="183" y="12"/>
                    <a:pt x="168" y="24"/>
                  </a:cubicBezTo>
                  <a:cubicBezTo>
                    <a:pt x="166" y="24"/>
                    <a:pt x="165" y="24"/>
                    <a:pt x="163" y="24"/>
                  </a:cubicBezTo>
                  <a:cubicBezTo>
                    <a:pt x="136" y="24"/>
                    <a:pt x="112" y="36"/>
                    <a:pt x="96" y="54"/>
                  </a:cubicBezTo>
                  <a:cubicBezTo>
                    <a:pt x="63" y="60"/>
                    <a:pt x="38" y="89"/>
                    <a:pt x="38" y="123"/>
                  </a:cubicBezTo>
                  <a:cubicBezTo>
                    <a:pt x="24" y="128"/>
                    <a:pt x="15" y="141"/>
                    <a:pt x="15" y="156"/>
                  </a:cubicBezTo>
                  <a:cubicBezTo>
                    <a:pt x="15" y="158"/>
                    <a:pt x="15" y="159"/>
                    <a:pt x="15" y="161"/>
                  </a:cubicBezTo>
                  <a:cubicBezTo>
                    <a:pt x="6" y="175"/>
                    <a:pt x="0" y="192"/>
                    <a:pt x="0" y="210"/>
                  </a:cubicBezTo>
                  <a:cubicBezTo>
                    <a:pt x="0" y="240"/>
                    <a:pt x="16" y="266"/>
                    <a:pt x="39" y="282"/>
                  </a:cubicBezTo>
                  <a:cubicBezTo>
                    <a:pt x="48" y="308"/>
                    <a:pt x="74" y="327"/>
                    <a:pt x="103" y="327"/>
                  </a:cubicBezTo>
                  <a:cubicBezTo>
                    <a:pt x="115" y="327"/>
                    <a:pt x="126" y="324"/>
                    <a:pt x="135" y="319"/>
                  </a:cubicBezTo>
                  <a:cubicBezTo>
                    <a:pt x="145" y="332"/>
                    <a:pt x="160" y="341"/>
                    <a:pt x="177" y="344"/>
                  </a:cubicBezTo>
                  <a:cubicBezTo>
                    <a:pt x="189" y="378"/>
                    <a:pt x="222" y="403"/>
                    <a:pt x="260" y="403"/>
                  </a:cubicBezTo>
                  <a:cubicBezTo>
                    <a:pt x="273" y="403"/>
                    <a:pt x="285" y="400"/>
                    <a:pt x="296" y="395"/>
                  </a:cubicBezTo>
                  <a:cubicBezTo>
                    <a:pt x="314" y="429"/>
                    <a:pt x="350" y="452"/>
                    <a:pt x="391" y="452"/>
                  </a:cubicBezTo>
                  <a:cubicBezTo>
                    <a:pt x="437" y="452"/>
                    <a:pt x="477" y="423"/>
                    <a:pt x="492" y="382"/>
                  </a:cubicBezTo>
                  <a:cubicBezTo>
                    <a:pt x="526" y="364"/>
                    <a:pt x="549" y="328"/>
                    <a:pt x="549" y="287"/>
                  </a:cubicBezTo>
                  <a:cubicBezTo>
                    <a:pt x="549" y="280"/>
                    <a:pt x="548" y="274"/>
                    <a:pt x="547" y="267"/>
                  </a:cubicBezTo>
                  <a:cubicBezTo>
                    <a:pt x="552" y="257"/>
                    <a:pt x="554" y="246"/>
                    <a:pt x="554" y="235"/>
                  </a:cubicBezTo>
                  <a:cubicBezTo>
                    <a:pt x="554" y="216"/>
                    <a:pt x="547" y="199"/>
                    <a:pt x="536" y="185"/>
                  </a:cubicBezTo>
                  <a:cubicBezTo>
                    <a:pt x="536" y="182"/>
                    <a:pt x="537" y="178"/>
                    <a:pt x="537" y="174"/>
                  </a:cubicBezTo>
                  <a:cubicBezTo>
                    <a:pt x="537" y="144"/>
                    <a:pt x="519" y="118"/>
                    <a:pt x="493" y="106"/>
                  </a:cubicBezTo>
                  <a:cubicBezTo>
                    <a:pt x="472" y="57"/>
                    <a:pt x="423" y="22"/>
                    <a:pt x="367" y="21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72490" y="165734"/>
            <a:ext cx="374332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4">
                        <a:lumMod val="110000"/>
                        <a:satMod val="105000"/>
                        <a:tint val="67000"/>
                      </a:schemeClr>
                    </a:gs>
                    <a:gs pos="50000">
                      <a:schemeClr val="accent4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accent4">
                        <a:lumMod val="105000"/>
                        <a:satMod val="109000"/>
                        <a:tint val="81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uLnTx/>
                <a:uFillTx/>
                <a:latin typeface="华文行楷" panose="02010800040101010101" charset="-122"/>
                <a:ea typeface="华文行楷" panose="02010800040101010101" charset="-122"/>
                <a:cs typeface="+mn-cs"/>
                <a:sym typeface="+mn-ea"/>
              </a:rPr>
              <a:t>判读四：辨方向</a:t>
            </a:r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文本框 13"/>
          <p:cNvSpPr txBox="1"/>
          <p:nvPr/>
        </p:nvSpPr>
        <p:spPr>
          <a:xfrm>
            <a:off x="2135188" y="1811338"/>
            <a:ext cx="7188200" cy="4092575"/>
          </a:xfrm>
          <a:prstGeom prst="rect">
            <a:avLst/>
          </a:prstGeom>
          <a:noFill/>
          <a:ln w="9525">
            <a:noFill/>
          </a:ln>
        </p:spPr>
        <p:txBody>
          <a:bodyPr lIns="0" rIns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2.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右图中河流的流向是 (　　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A．自东北向西南      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B．自东南向西北   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C．自西南向东北        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D．自西北向东南</a:t>
            </a: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602730" y="1812290"/>
            <a:ext cx="678180" cy="922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5400" b="1" kern="1200" cap="none" spc="0" normalizeH="0" baseline="0" noProof="1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 scaled="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B</a:t>
            </a:r>
          </a:p>
        </p:txBody>
      </p:sp>
      <p:graphicFrame>
        <p:nvGraphicFramePr>
          <p:cNvPr id="29700" name="对象 1"/>
          <p:cNvGraphicFramePr>
            <a:graphicFrameLocks/>
          </p:cNvGraphicFramePr>
          <p:nvPr/>
        </p:nvGraphicFramePr>
        <p:xfrm>
          <a:off x="6501130" y="2976880"/>
          <a:ext cx="3122613" cy="292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8" r:id="rId4" imgW="2834886" imgH="2735817" progId="PBrush">
                  <p:embed/>
                </p:oleObj>
              </mc:Choice>
              <mc:Fallback>
                <p:oleObj r:id="rId4" imgW="2834886" imgH="2735817" progId="PBrush">
                  <p:embed/>
                  <p:pic>
                    <p:nvPicPr>
                      <p:cNvPr id="0" name="Picture 1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1130" y="2976880"/>
                        <a:ext cx="3122613" cy="292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701" name="图片 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40" y="-14605"/>
            <a:ext cx="1693863" cy="16938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1696720" y="109854"/>
            <a:ext cx="2639060" cy="144526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isometricOffAxis1Right">
                <a:rot lat="600000" lon="19500000" rev="0"/>
              </a:camera>
              <a:lightRig rig="threePt" dir="t">
                <a:rot lat="0" lon="0" rev="0"/>
              </a:lightRig>
            </a:scene3d>
            <a:sp3d extrusionH="266700" contourW="12700">
              <a:extrusionClr>
                <a:srgbClr val="A7A7A6"/>
              </a:extrusionClr>
              <a:contourClr>
                <a:srgbClr val="BEBCB9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8800" b="1" i="0" u="none" strike="noStrike" kern="1200" cap="none" spc="0" normalizeH="0" baseline="0" noProof="1">
                <a:ln w="6600">
                  <a:prstDash val="solid"/>
                </a:ln>
                <a:solidFill>
                  <a:srgbClr val="FFFF00"/>
                </a:solidFill>
                <a:effectLst>
                  <a:outerShdw blurRad="63500" dist="342900" dir="7200000" sy="30000" kx="1300200" algn="ctr" rotWithShape="0">
                    <a:prstClr val="black">
                      <a:alpha val="32000"/>
                    </a:prstClr>
                  </a:outerShdw>
                </a:effectLst>
                <a:uLnTx/>
                <a:uFillTx/>
                <a:latin typeface="方正舒体" panose="02010601030101010101" pitchFamily="2" charset="-122"/>
                <a:ea typeface="方正舒体" panose="02010601030101010101" pitchFamily="2" charset="-122"/>
                <a:cs typeface="+mn-cs"/>
              </a:rPr>
              <a:t>逆反</a:t>
            </a:r>
          </a:p>
        </p:txBody>
      </p:sp>
    </p:spTree>
    <p:custDataLst>
      <p:tags r:id="rId2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2085975" y="2314575"/>
            <a:ext cx="2813685" cy="2665730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38" tIns="91419" rIns="182838" bIns="914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等高线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地形图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  应用</a:t>
            </a:r>
          </a:p>
        </p:txBody>
      </p:sp>
      <p:sp>
        <p:nvSpPr>
          <p:cNvPr id="4" name="任意多边形 102"/>
          <p:cNvSpPr>
            <a:spLocks noChangeArrowheads="1"/>
          </p:cNvSpPr>
          <p:nvPr/>
        </p:nvSpPr>
        <p:spPr bwMode="auto">
          <a:xfrm rot="5400000">
            <a:off x="2627313" y="2944813"/>
            <a:ext cx="3800475" cy="1485900"/>
          </a:xfrm>
          <a:custGeom>
            <a:avLst/>
            <a:gdLst>
              <a:gd name="T0" fmla="*/ 0 w 4787168"/>
              <a:gd name="T1" fmla="*/ 2037257 h 1871213"/>
              <a:gd name="T2" fmla="*/ 117588 w 4787168"/>
              <a:gd name="T3" fmla="*/ 2082554 h 1871213"/>
              <a:gd name="T4" fmla="*/ 134294 w 4787168"/>
              <a:gd name="T5" fmla="*/ 2035193 h 1871213"/>
              <a:gd name="T6" fmla="*/ 3140581 w 4787168"/>
              <a:gd name="T7" fmla="*/ 0 h 1871213"/>
              <a:gd name="T8" fmla="*/ 6146570 w 4787168"/>
              <a:gd name="T9" fmla="*/ 2035193 h 1871213"/>
              <a:gd name="T10" fmla="*/ 6168145 w 4787168"/>
              <a:gd name="T11" fmla="*/ 2096356 h 1871213"/>
              <a:gd name="T12" fmla="*/ 6174557 w 4787168"/>
              <a:gd name="T13" fmla="*/ 2095063 h 1871213"/>
              <a:gd name="T14" fmla="*/ 6372116 w 4787168"/>
              <a:gd name="T15" fmla="*/ 2292570 h 1871213"/>
              <a:gd name="T16" fmla="*/ 6174557 w 4787168"/>
              <a:gd name="T17" fmla="*/ 2490076 h 1871213"/>
              <a:gd name="T18" fmla="*/ 5976998 w 4787168"/>
              <a:gd name="T19" fmla="*/ 2292570 h 1871213"/>
              <a:gd name="T20" fmla="*/ 6034862 w 4787168"/>
              <a:gd name="T21" fmla="*/ 2152912 h 1871213"/>
              <a:gd name="T22" fmla="*/ 6037898 w 4787168"/>
              <a:gd name="T23" fmla="*/ 2150863 h 1871213"/>
              <a:gd name="T24" fmla="*/ 6015530 w 4787168"/>
              <a:gd name="T25" fmla="*/ 2087447 h 1871213"/>
              <a:gd name="T26" fmla="*/ 3140283 w 4787168"/>
              <a:gd name="T27" fmla="*/ 141145 h 1871213"/>
              <a:gd name="T28" fmla="*/ 265334 w 4787168"/>
              <a:gd name="T29" fmla="*/ 2087447 h 1871213"/>
              <a:gd name="T30" fmla="*/ 249180 w 4787168"/>
              <a:gd name="T31" fmla="*/ 2133245 h 1871213"/>
              <a:gd name="T32" fmla="*/ 368696 w 4787168"/>
              <a:gd name="T33" fmla="*/ 2179284 h 1871213"/>
              <a:gd name="T34" fmla="*/ 42286 w 4787168"/>
              <a:gd name="T35" fmla="*/ 2476868 h 187121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787168" h="1871213">
                <a:moveTo>
                  <a:pt x="0" y="1530934"/>
                </a:moveTo>
                <a:lnTo>
                  <a:pt x="88341" y="1564973"/>
                </a:lnTo>
                <a:lnTo>
                  <a:pt x="100891" y="1529383"/>
                </a:lnTo>
                <a:cubicBezTo>
                  <a:pt x="467046" y="611971"/>
                  <a:pt x="1358310" y="0"/>
                  <a:pt x="2359419" y="0"/>
                </a:cubicBezTo>
                <a:cubicBezTo>
                  <a:pt x="3360318" y="0"/>
                  <a:pt x="4251568" y="611971"/>
                  <a:pt x="4617722" y="1529383"/>
                </a:cubicBezTo>
                <a:lnTo>
                  <a:pt x="4633930" y="1575345"/>
                </a:lnTo>
                <a:lnTo>
                  <a:pt x="4638748" y="1574373"/>
                </a:lnTo>
                <a:cubicBezTo>
                  <a:pt x="4720718" y="1574373"/>
                  <a:pt x="4787168" y="1640823"/>
                  <a:pt x="4787168" y="1722793"/>
                </a:cubicBezTo>
                <a:cubicBezTo>
                  <a:pt x="4787168" y="1804763"/>
                  <a:pt x="4720718" y="1871213"/>
                  <a:pt x="4638748" y="1871213"/>
                </a:cubicBezTo>
                <a:cubicBezTo>
                  <a:pt x="4556778" y="1871213"/>
                  <a:pt x="4490328" y="1804763"/>
                  <a:pt x="4490328" y="1722793"/>
                </a:cubicBezTo>
                <a:cubicBezTo>
                  <a:pt x="4490328" y="1681808"/>
                  <a:pt x="4506940" y="1644703"/>
                  <a:pt x="4533799" y="1617844"/>
                </a:cubicBezTo>
                <a:lnTo>
                  <a:pt x="4536081" y="1616305"/>
                </a:lnTo>
                <a:lnTo>
                  <a:pt x="4519276" y="1568649"/>
                </a:lnTo>
                <a:cubicBezTo>
                  <a:pt x="4169113" y="691316"/>
                  <a:pt x="3316603" y="106065"/>
                  <a:pt x="2359194" y="106065"/>
                </a:cubicBezTo>
                <a:cubicBezTo>
                  <a:pt x="1401997" y="106065"/>
                  <a:pt x="549499" y="691316"/>
                  <a:pt x="199337" y="1568649"/>
                </a:cubicBezTo>
                <a:lnTo>
                  <a:pt x="187201" y="1603065"/>
                </a:lnTo>
                <a:lnTo>
                  <a:pt x="276990" y="1637662"/>
                </a:lnTo>
                <a:lnTo>
                  <a:pt x="31768" y="1861287"/>
                </a:lnTo>
                <a:lnTo>
                  <a:pt x="0" y="153093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38" tIns="91419" rIns="182838" bIns="914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椭圆 56"/>
          <p:cNvSpPr>
            <a:spLocks noChangeArrowheads="1"/>
          </p:cNvSpPr>
          <p:nvPr/>
        </p:nvSpPr>
        <p:spPr bwMode="auto">
          <a:xfrm>
            <a:off x="5373688" y="3355975"/>
            <a:ext cx="590550" cy="588963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38" tIns="91419" rIns="182838" bIns="914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" name="任意多边形 104"/>
          <p:cNvSpPr>
            <a:spLocks noChangeArrowheads="1"/>
          </p:cNvSpPr>
          <p:nvPr/>
        </p:nvSpPr>
        <p:spPr bwMode="auto">
          <a:xfrm>
            <a:off x="5861050" y="3352800"/>
            <a:ext cx="4591050" cy="590550"/>
          </a:xfrm>
          <a:custGeom>
            <a:avLst/>
            <a:gdLst>
              <a:gd name="T0" fmla="*/ 0 w 5236417"/>
              <a:gd name="T1" fmla="*/ 0 h 742326"/>
              <a:gd name="T2" fmla="*/ 926811 w 5236417"/>
              <a:gd name="T3" fmla="*/ 0 h 742326"/>
              <a:gd name="T4" fmla="*/ 1225395 w 5236417"/>
              <a:gd name="T5" fmla="*/ 0 h 742326"/>
              <a:gd name="T6" fmla="*/ 6478686 w 5236417"/>
              <a:gd name="T7" fmla="*/ 0 h 742326"/>
              <a:gd name="T8" fmla="*/ 6972935 w 5236417"/>
              <a:gd name="T9" fmla="*/ 497550 h 742326"/>
              <a:gd name="T10" fmla="*/ 6478686 w 5236417"/>
              <a:gd name="T11" fmla="*/ 995101 h 742326"/>
              <a:gd name="T12" fmla="*/ 1225395 w 5236417"/>
              <a:gd name="T13" fmla="*/ 995101 h 742326"/>
              <a:gd name="T14" fmla="*/ 926811 w 5236417"/>
              <a:gd name="T15" fmla="*/ 995101 h 742326"/>
              <a:gd name="T16" fmla="*/ 0 w 5236417"/>
              <a:gd name="T17" fmla="*/ 995101 h 742326"/>
              <a:gd name="T18" fmla="*/ 263190 w 5236417"/>
              <a:gd name="T19" fmla="*/ 497550 h 742326"/>
              <a:gd name="T20" fmla="*/ 0 w 5236417"/>
              <a:gd name="T21" fmla="*/ 0 h 7423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236417" h="742326">
                <a:moveTo>
                  <a:pt x="0" y="0"/>
                </a:moveTo>
                <a:lnTo>
                  <a:pt x="696000" y="0"/>
                </a:lnTo>
                <a:lnTo>
                  <a:pt x="920226" y="0"/>
                </a:lnTo>
                <a:lnTo>
                  <a:pt x="4865254" y="0"/>
                </a:lnTo>
                <a:cubicBezTo>
                  <a:pt x="5070242" y="0"/>
                  <a:pt x="5236417" y="166175"/>
                  <a:pt x="5236417" y="371163"/>
                </a:cubicBezTo>
                <a:cubicBezTo>
                  <a:pt x="5236417" y="576151"/>
                  <a:pt x="5070242" y="742326"/>
                  <a:pt x="4865254" y="742326"/>
                </a:cubicBezTo>
                <a:lnTo>
                  <a:pt x="920226" y="742326"/>
                </a:lnTo>
                <a:lnTo>
                  <a:pt x="696000" y="742326"/>
                </a:lnTo>
                <a:lnTo>
                  <a:pt x="0" y="742326"/>
                </a:lnTo>
                <a:cubicBezTo>
                  <a:pt x="119237" y="662038"/>
                  <a:pt x="197646" y="525761"/>
                  <a:pt x="197646" y="371163"/>
                </a:cubicBezTo>
                <a:cubicBezTo>
                  <a:pt x="197646" y="216565"/>
                  <a:pt x="119237" y="80288"/>
                  <a:pt x="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38" tIns="91419" rIns="182838" bIns="914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判断气候特征</a:t>
            </a:r>
          </a:p>
        </p:txBody>
      </p:sp>
      <p:sp>
        <p:nvSpPr>
          <p:cNvPr id="30726" name="TextBox 5"/>
          <p:cNvSpPr/>
          <p:nvPr/>
        </p:nvSpPr>
        <p:spPr>
          <a:xfrm>
            <a:off x="5375275" y="3352800"/>
            <a:ext cx="36258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  <a:sym typeface="微软雅黑" panose="020B0503020204020204" pitchFamily="34" charset="-122"/>
              </a:rPr>
              <a:t>2</a:t>
            </a:r>
          </a:p>
        </p:txBody>
      </p:sp>
      <p:sp>
        <p:nvSpPr>
          <p:cNvPr id="9" name="椭圆 63"/>
          <p:cNvSpPr>
            <a:spLocks noChangeArrowheads="1"/>
          </p:cNvSpPr>
          <p:nvPr/>
        </p:nvSpPr>
        <p:spPr bwMode="auto">
          <a:xfrm>
            <a:off x="5060950" y="2335213"/>
            <a:ext cx="588963" cy="590550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38" tIns="91419" rIns="182838" bIns="914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" name="任意多边形 108"/>
          <p:cNvSpPr>
            <a:spLocks noChangeArrowheads="1"/>
          </p:cNvSpPr>
          <p:nvPr/>
        </p:nvSpPr>
        <p:spPr bwMode="auto">
          <a:xfrm>
            <a:off x="5507038" y="2332038"/>
            <a:ext cx="4795838" cy="590550"/>
          </a:xfrm>
          <a:custGeom>
            <a:avLst/>
            <a:gdLst>
              <a:gd name="T0" fmla="*/ 0 w 5236417"/>
              <a:gd name="T1" fmla="*/ 0 h 742326"/>
              <a:gd name="T2" fmla="*/ 925750 w 5236417"/>
              <a:gd name="T3" fmla="*/ 0 h 742326"/>
              <a:gd name="T4" fmla="*/ 1223993 w 5236417"/>
              <a:gd name="T5" fmla="*/ 0 h 742326"/>
              <a:gd name="T6" fmla="*/ 6471273 w 5236417"/>
              <a:gd name="T7" fmla="*/ 0 h 742326"/>
              <a:gd name="T8" fmla="*/ 6964957 w 5236417"/>
              <a:gd name="T9" fmla="*/ 497550 h 742326"/>
              <a:gd name="T10" fmla="*/ 6471273 w 5236417"/>
              <a:gd name="T11" fmla="*/ 995101 h 742326"/>
              <a:gd name="T12" fmla="*/ 1223993 w 5236417"/>
              <a:gd name="T13" fmla="*/ 995101 h 742326"/>
              <a:gd name="T14" fmla="*/ 925750 w 5236417"/>
              <a:gd name="T15" fmla="*/ 995101 h 742326"/>
              <a:gd name="T16" fmla="*/ 0 w 5236417"/>
              <a:gd name="T17" fmla="*/ 995101 h 742326"/>
              <a:gd name="T18" fmla="*/ 262889 w 5236417"/>
              <a:gd name="T19" fmla="*/ 497550 h 742326"/>
              <a:gd name="T20" fmla="*/ 0 w 5236417"/>
              <a:gd name="T21" fmla="*/ 0 h 7423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236417" h="742326">
                <a:moveTo>
                  <a:pt x="0" y="0"/>
                </a:moveTo>
                <a:lnTo>
                  <a:pt x="696000" y="0"/>
                </a:lnTo>
                <a:lnTo>
                  <a:pt x="920226" y="0"/>
                </a:lnTo>
                <a:lnTo>
                  <a:pt x="4865254" y="0"/>
                </a:lnTo>
                <a:cubicBezTo>
                  <a:pt x="5070242" y="0"/>
                  <a:pt x="5236417" y="166175"/>
                  <a:pt x="5236417" y="371163"/>
                </a:cubicBezTo>
                <a:cubicBezTo>
                  <a:pt x="5236417" y="576151"/>
                  <a:pt x="5070242" y="742326"/>
                  <a:pt x="4865254" y="742326"/>
                </a:cubicBezTo>
                <a:lnTo>
                  <a:pt x="920226" y="742326"/>
                </a:lnTo>
                <a:lnTo>
                  <a:pt x="696000" y="742326"/>
                </a:lnTo>
                <a:lnTo>
                  <a:pt x="0" y="742326"/>
                </a:lnTo>
                <a:cubicBezTo>
                  <a:pt x="119237" y="662038"/>
                  <a:pt x="197646" y="525761"/>
                  <a:pt x="197646" y="371163"/>
                </a:cubicBezTo>
                <a:cubicBezTo>
                  <a:pt x="197646" y="216565"/>
                  <a:pt x="119237" y="80288"/>
                  <a:pt x="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38" tIns="91419" rIns="182838" bIns="914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判断河流水文水系特征</a:t>
            </a:r>
          </a:p>
        </p:txBody>
      </p:sp>
      <p:sp>
        <p:nvSpPr>
          <p:cNvPr id="30729" name="TextBox 68"/>
          <p:cNvSpPr/>
          <p:nvPr/>
        </p:nvSpPr>
        <p:spPr>
          <a:xfrm>
            <a:off x="5084763" y="2332038"/>
            <a:ext cx="36258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  <a:sym typeface="微软雅黑" panose="020B0503020204020204" pitchFamily="34" charset="-122"/>
              </a:rPr>
              <a:t>1</a:t>
            </a:r>
          </a:p>
        </p:txBody>
      </p:sp>
      <p:sp>
        <p:nvSpPr>
          <p:cNvPr id="13" name="椭圆 70"/>
          <p:cNvSpPr>
            <a:spLocks noChangeArrowheads="1"/>
          </p:cNvSpPr>
          <p:nvPr/>
        </p:nvSpPr>
        <p:spPr bwMode="auto">
          <a:xfrm>
            <a:off x="5060950" y="4378325"/>
            <a:ext cx="588963" cy="588963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38" tIns="91419" rIns="182838" bIns="914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4" name="任意多边形 112"/>
          <p:cNvSpPr>
            <a:spLocks noChangeArrowheads="1"/>
          </p:cNvSpPr>
          <p:nvPr/>
        </p:nvSpPr>
        <p:spPr bwMode="auto">
          <a:xfrm>
            <a:off x="5497513" y="4378325"/>
            <a:ext cx="5175250" cy="588963"/>
          </a:xfrm>
          <a:custGeom>
            <a:avLst/>
            <a:gdLst>
              <a:gd name="T0" fmla="*/ 0 w 5236417"/>
              <a:gd name="T1" fmla="*/ 0 h 742326"/>
              <a:gd name="T2" fmla="*/ 925750 w 5236417"/>
              <a:gd name="T3" fmla="*/ 0 h 742326"/>
              <a:gd name="T4" fmla="*/ 1223993 w 5236417"/>
              <a:gd name="T5" fmla="*/ 0 h 742326"/>
              <a:gd name="T6" fmla="*/ 6471273 w 5236417"/>
              <a:gd name="T7" fmla="*/ 0 h 742326"/>
              <a:gd name="T8" fmla="*/ 6964957 w 5236417"/>
              <a:gd name="T9" fmla="*/ 493548 h 742326"/>
              <a:gd name="T10" fmla="*/ 6471273 w 5236417"/>
              <a:gd name="T11" fmla="*/ 987097 h 742326"/>
              <a:gd name="T12" fmla="*/ 1223993 w 5236417"/>
              <a:gd name="T13" fmla="*/ 987097 h 742326"/>
              <a:gd name="T14" fmla="*/ 925750 w 5236417"/>
              <a:gd name="T15" fmla="*/ 987097 h 742326"/>
              <a:gd name="T16" fmla="*/ 0 w 5236417"/>
              <a:gd name="T17" fmla="*/ 987097 h 742326"/>
              <a:gd name="T18" fmla="*/ 262889 w 5236417"/>
              <a:gd name="T19" fmla="*/ 493548 h 742326"/>
              <a:gd name="T20" fmla="*/ 0 w 5236417"/>
              <a:gd name="T21" fmla="*/ 0 h 7423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236417" h="742326">
                <a:moveTo>
                  <a:pt x="0" y="0"/>
                </a:moveTo>
                <a:lnTo>
                  <a:pt x="696000" y="0"/>
                </a:lnTo>
                <a:lnTo>
                  <a:pt x="920226" y="0"/>
                </a:lnTo>
                <a:lnTo>
                  <a:pt x="4865254" y="0"/>
                </a:lnTo>
                <a:cubicBezTo>
                  <a:pt x="5070242" y="0"/>
                  <a:pt x="5236417" y="166175"/>
                  <a:pt x="5236417" y="371163"/>
                </a:cubicBezTo>
                <a:cubicBezTo>
                  <a:pt x="5236417" y="576151"/>
                  <a:pt x="5070242" y="742326"/>
                  <a:pt x="4865254" y="742326"/>
                </a:cubicBezTo>
                <a:lnTo>
                  <a:pt x="920226" y="742326"/>
                </a:lnTo>
                <a:lnTo>
                  <a:pt x="696000" y="742326"/>
                </a:lnTo>
                <a:lnTo>
                  <a:pt x="0" y="742326"/>
                </a:lnTo>
                <a:cubicBezTo>
                  <a:pt x="119237" y="662038"/>
                  <a:pt x="197646" y="525761"/>
                  <a:pt x="197646" y="371163"/>
                </a:cubicBezTo>
                <a:cubicBezTo>
                  <a:pt x="197646" y="216566"/>
                  <a:pt x="119237" y="80288"/>
                  <a:pt x="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38" tIns="91419" rIns="182838" bIns="914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地形状况与区位选择</a:t>
            </a:r>
          </a:p>
        </p:txBody>
      </p:sp>
      <p:sp>
        <p:nvSpPr>
          <p:cNvPr id="30732" name="TextBox 75"/>
          <p:cNvSpPr/>
          <p:nvPr/>
        </p:nvSpPr>
        <p:spPr>
          <a:xfrm>
            <a:off x="5084763" y="4395788"/>
            <a:ext cx="36258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  <a:sym typeface="微软雅黑" panose="020B0503020204020204" pitchFamily="34" charset="-122"/>
              </a:rPr>
              <a:t>3</a:t>
            </a:r>
          </a:p>
        </p:txBody>
      </p:sp>
      <p:grpSp>
        <p:nvGrpSpPr>
          <p:cNvPr id="3" name="Group 24"/>
          <p:cNvGrpSpPr/>
          <p:nvPr/>
        </p:nvGrpSpPr>
        <p:grpSpPr>
          <a:xfrm rot="2700000">
            <a:off x="2727960" y="768348"/>
            <a:ext cx="721995" cy="1244602"/>
            <a:chOff x="4732338" y="4783138"/>
            <a:chExt cx="703263" cy="1225550"/>
          </a:xfrm>
          <a:solidFill>
            <a:schemeClr val="bg1"/>
          </a:solidFill>
        </p:grpSpPr>
        <p:sp>
          <p:nvSpPr>
            <p:cNvPr id="7" name="Freeform 30"/>
            <p:cNvSpPr>
              <a:spLocks noEditPoints="1"/>
            </p:cNvSpPr>
            <p:nvPr/>
          </p:nvSpPr>
          <p:spPr bwMode="auto">
            <a:xfrm>
              <a:off x="4732338" y="4783138"/>
              <a:ext cx="703263" cy="1173163"/>
            </a:xfrm>
            <a:custGeom>
              <a:avLst/>
              <a:gdLst>
                <a:gd name="T0" fmla="*/ 50 w 184"/>
                <a:gd name="T1" fmla="*/ 310 h 310"/>
                <a:gd name="T2" fmla="*/ 32 w 184"/>
                <a:gd name="T3" fmla="*/ 282 h 310"/>
                <a:gd name="T4" fmla="*/ 10 w 184"/>
                <a:gd name="T5" fmla="*/ 199 h 310"/>
                <a:gd name="T6" fmla="*/ 39 w 184"/>
                <a:gd name="T7" fmla="*/ 171 h 310"/>
                <a:gd name="T8" fmla="*/ 30 w 184"/>
                <a:gd name="T9" fmla="*/ 116 h 310"/>
                <a:gd name="T10" fmla="*/ 36 w 184"/>
                <a:gd name="T11" fmla="*/ 73 h 310"/>
                <a:gd name="T12" fmla="*/ 36 w 184"/>
                <a:gd name="T13" fmla="*/ 72 h 310"/>
                <a:gd name="T14" fmla="*/ 92 w 184"/>
                <a:gd name="T15" fmla="*/ 0 h 310"/>
                <a:gd name="T16" fmla="*/ 148 w 184"/>
                <a:gd name="T17" fmla="*/ 72 h 310"/>
                <a:gd name="T18" fmla="*/ 148 w 184"/>
                <a:gd name="T19" fmla="*/ 73 h 310"/>
                <a:gd name="T20" fmla="*/ 155 w 184"/>
                <a:gd name="T21" fmla="*/ 116 h 310"/>
                <a:gd name="T22" fmla="*/ 145 w 184"/>
                <a:gd name="T23" fmla="*/ 171 h 310"/>
                <a:gd name="T24" fmla="*/ 174 w 184"/>
                <a:gd name="T25" fmla="*/ 199 h 310"/>
                <a:gd name="T26" fmla="*/ 153 w 184"/>
                <a:gd name="T27" fmla="*/ 282 h 310"/>
                <a:gd name="T28" fmla="*/ 134 w 184"/>
                <a:gd name="T29" fmla="*/ 310 h 310"/>
                <a:gd name="T30" fmla="*/ 134 w 184"/>
                <a:gd name="T31" fmla="*/ 276 h 310"/>
                <a:gd name="T32" fmla="*/ 118 w 184"/>
                <a:gd name="T33" fmla="*/ 239 h 310"/>
                <a:gd name="T34" fmla="*/ 118 w 184"/>
                <a:gd name="T35" fmla="*/ 240 h 310"/>
                <a:gd name="T36" fmla="*/ 115 w 184"/>
                <a:gd name="T37" fmla="*/ 246 h 310"/>
                <a:gd name="T38" fmla="*/ 108 w 184"/>
                <a:gd name="T39" fmla="*/ 245 h 310"/>
                <a:gd name="T40" fmla="*/ 76 w 184"/>
                <a:gd name="T41" fmla="*/ 245 h 310"/>
                <a:gd name="T42" fmla="*/ 69 w 184"/>
                <a:gd name="T43" fmla="*/ 246 h 310"/>
                <a:gd name="T44" fmla="*/ 66 w 184"/>
                <a:gd name="T45" fmla="*/ 240 h 310"/>
                <a:gd name="T46" fmla="*/ 66 w 184"/>
                <a:gd name="T47" fmla="*/ 239 h 310"/>
                <a:gd name="T48" fmla="*/ 50 w 184"/>
                <a:gd name="T49" fmla="*/ 276 h 310"/>
                <a:gd name="T50" fmla="*/ 50 w 184"/>
                <a:gd name="T51" fmla="*/ 310 h 310"/>
                <a:gd name="T52" fmla="*/ 55 w 184"/>
                <a:gd name="T53" fmla="*/ 79 h 310"/>
                <a:gd name="T54" fmla="*/ 50 w 184"/>
                <a:gd name="T55" fmla="*/ 116 h 310"/>
                <a:gd name="T56" fmla="*/ 61 w 184"/>
                <a:gd name="T57" fmla="*/ 174 h 310"/>
                <a:gd name="T58" fmla="*/ 64 w 184"/>
                <a:gd name="T59" fmla="*/ 184 h 310"/>
                <a:gd name="T60" fmla="*/ 54 w 184"/>
                <a:gd name="T61" fmla="*/ 187 h 310"/>
                <a:gd name="T62" fmla="*/ 29 w 184"/>
                <a:gd name="T63" fmla="*/ 205 h 310"/>
                <a:gd name="T64" fmla="*/ 36 w 184"/>
                <a:gd name="T65" fmla="*/ 247 h 310"/>
                <a:gd name="T66" fmla="*/ 65 w 184"/>
                <a:gd name="T67" fmla="*/ 215 h 310"/>
                <a:gd name="T68" fmla="*/ 74 w 184"/>
                <a:gd name="T69" fmla="*/ 209 h 310"/>
                <a:gd name="T70" fmla="*/ 79 w 184"/>
                <a:gd name="T71" fmla="*/ 219 h 310"/>
                <a:gd name="T72" fmla="*/ 82 w 184"/>
                <a:gd name="T73" fmla="*/ 225 h 310"/>
                <a:gd name="T74" fmla="*/ 103 w 184"/>
                <a:gd name="T75" fmla="*/ 225 h 310"/>
                <a:gd name="T76" fmla="*/ 105 w 184"/>
                <a:gd name="T77" fmla="*/ 219 h 310"/>
                <a:gd name="T78" fmla="*/ 110 w 184"/>
                <a:gd name="T79" fmla="*/ 209 h 310"/>
                <a:gd name="T80" fmla="*/ 120 w 184"/>
                <a:gd name="T81" fmla="*/ 215 h 310"/>
                <a:gd name="T82" fmla="*/ 148 w 184"/>
                <a:gd name="T83" fmla="*/ 247 h 310"/>
                <a:gd name="T84" fmla="*/ 155 w 184"/>
                <a:gd name="T85" fmla="*/ 205 h 310"/>
                <a:gd name="T86" fmla="*/ 130 w 184"/>
                <a:gd name="T87" fmla="*/ 187 h 310"/>
                <a:gd name="T88" fmla="*/ 120 w 184"/>
                <a:gd name="T89" fmla="*/ 184 h 310"/>
                <a:gd name="T90" fmla="*/ 123 w 184"/>
                <a:gd name="T91" fmla="*/ 174 h 310"/>
                <a:gd name="T92" fmla="*/ 135 w 184"/>
                <a:gd name="T93" fmla="*/ 116 h 310"/>
                <a:gd name="T94" fmla="*/ 129 w 184"/>
                <a:gd name="T95" fmla="*/ 79 h 310"/>
                <a:gd name="T96" fmla="*/ 92 w 184"/>
                <a:gd name="T97" fmla="*/ 21 h 310"/>
                <a:gd name="T98" fmla="*/ 55 w 184"/>
                <a:gd name="T99" fmla="*/ 7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" h="310">
                  <a:moveTo>
                    <a:pt x="50" y="310"/>
                  </a:moveTo>
                  <a:cubicBezTo>
                    <a:pt x="32" y="282"/>
                    <a:pt x="32" y="282"/>
                    <a:pt x="32" y="282"/>
                  </a:cubicBezTo>
                  <a:cubicBezTo>
                    <a:pt x="28" y="276"/>
                    <a:pt x="0" y="230"/>
                    <a:pt x="10" y="199"/>
                  </a:cubicBezTo>
                  <a:cubicBezTo>
                    <a:pt x="14" y="187"/>
                    <a:pt x="24" y="178"/>
                    <a:pt x="39" y="171"/>
                  </a:cubicBezTo>
                  <a:cubicBezTo>
                    <a:pt x="33" y="151"/>
                    <a:pt x="30" y="132"/>
                    <a:pt x="30" y="116"/>
                  </a:cubicBezTo>
                  <a:cubicBezTo>
                    <a:pt x="30" y="102"/>
                    <a:pt x="32" y="87"/>
                    <a:pt x="36" y="73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50" y="35"/>
                    <a:pt x="77" y="0"/>
                    <a:pt x="92" y="0"/>
                  </a:cubicBezTo>
                  <a:cubicBezTo>
                    <a:pt x="107" y="0"/>
                    <a:pt x="134" y="35"/>
                    <a:pt x="148" y="72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52" y="87"/>
                    <a:pt x="155" y="102"/>
                    <a:pt x="155" y="116"/>
                  </a:cubicBezTo>
                  <a:cubicBezTo>
                    <a:pt x="155" y="132"/>
                    <a:pt x="152" y="151"/>
                    <a:pt x="145" y="171"/>
                  </a:cubicBezTo>
                  <a:cubicBezTo>
                    <a:pt x="160" y="178"/>
                    <a:pt x="170" y="187"/>
                    <a:pt x="174" y="199"/>
                  </a:cubicBezTo>
                  <a:cubicBezTo>
                    <a:pt x="184" y="230"/>
                    <a:pt x="156" y="276"/>
                    <a:pt x="153" y="282"/>
                  </a:cubicBezTo>
                  <a:cubicBezTo>
                    <a:pt x="134" y="310"/>
                    <a:pt x="134" y="310"/>
                    <a:pt x="134" y="310"/>
                  </a:cubicBezTo>
                  <a:cubicBezTo>
                    <a:pt x="134" y="276"/>
                    <a:pt x="134" y="276"/>
                    <a:pt x="134" y="276"/>
                  </a:cubicBezTo>
                  <a:cubicBezTo>
                    <a:pt x="134" y="262"/>
                    <a:pt x="128" y="248"/>
                    <a:pt x="118" y="239"/>
                  </a:cubicBezTo>
                  <a:cubicBezTo>
                    <a:pt x="118" y="239"/>
                    <a:pt x="118" y="239"/>
                    <a:pt x="118" y="240"/>
                  </a:cubicBezTo>
                  <a:cubicBezTo>
                    <a:pt x="115" y="246"/>
                    <a:pt x="115" y="246"/>
                    <a:pt x="115" y="246"/>
                  </a:cubicBezTo>
                  <a:cubicBezTo>
                    <a:pt x="108" y="245"/>
                    <a:pt x="108" y="245"/>
                    <a:pt x="108" y="245"/>
                  </a:cubicBezTo>
                  <a:cubicBezTo>
                    <a:pt x="98" y="245"/>
                    <a:pt x="87" y="245"/>
                    <a:pt x="76" y="245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56" y="249"/>
                    <a:pt x="50" y="262"/>
                    <a:pt x="50" y="276"/>
                  </a:cubicBezTo>
                  <a:lnTo>
                    <a:pt x="50" y="310"/>
                  </a:lnTo>
                  <a:close/>
                  <a:moveTo>
                    <a:pt x="55" y="79"/>
                  </a:moveTo>
                  <a:cubicBezTo>
                    <a:pt x="52" y="91"/>
                    <a:pt x="50" y="104"/>
                    <a:pt x="50" y="116"/>
                  </a:cubicBezTo>
                  <a:cubicBezTo>
                    <a:pt x="50" y="132"/>
                    <a:pt x="53" y="152"/>
                    <a:pt x="61" y="174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54" y="187"/>
                    <a:pt x="54" y="187"/>
                    <a:pt x="54" y="187"/>
                  </a:cubicBezTo>
                  <a:cubicBezTo>
                    <a:pt x="45" y="190"/>
                    <a:pt x="33" y="196"/>
                    <a:pt x="29" y="205"/>
                  </a:cubicBezTo>
                  <a:cubicBezTo>
                    <a:pt x="26" y="216"/>
                    <a:pt x="30" y="233"/>
                    <a:pt x="36" y="247"/>
                  </a:cubicBezTo>
                  <a:cubicBezTo>
                    <a:pt x="42" y="234"/>
                    <a:pt x="52" y="223"/>
                    <a:pt x="65" y="215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79" y="219"/>
                    <a:pt x="79" y="219"/>
                    <a:pt x="79" y="219"/>
                  </a:cubicBezTo>
                  <a:cubicBezTo>
                    <a:pt x="80" y="221"/>
                    <a:pt x="81" y="223"/>
                    <a:pt x="82" y="225"/>
                  </a:cubicBezTo>
                  <a:cubicBezTo>
                    <a:pt x="89" y="225"/>
                    <a:pt x="96" y="225"/>
                    <a:pt x="103" y="225"/>
                  </a:cubicBezTo>
                  <a:cubicBezTo>
                    <a:pt x="104" y="223"/>
                    <a:pt x="105" y="221"/>
                    <a:pt x="105" y="219"/>
                  </a:cubicBezTo>
                  <a:cubicBezTo>
                    <a:pt x="110" y="209"/>
                    <a:pt x="110" y="209"/>
                    <a:pt x="110" y="209"/>
                  </a:cubicBezTo>
                  <a:cubicBezTo>
                    <a:pt x="120" y="215"/>
                    <a:pt x="120" y="215"/>
                    <a:pt x="120" y="215"/>
                  </a:cubicBezTo>
                  <a:cubicBezTo>
                    <a:pt x="133" y="223"/>
                    <a:pt x="142" y="234"/>
                    <a:pt x="148" y="247"/>
                  </a:cubicBezTo>
                  <a:cubicBezTo>
                    <a:pt x="154" y="233"/>
                    <a:pt x="159" y="216"/>
                    <a:pt x="155" y="205"/>
                  </a:cubicBezTo>
                  <a:cubicBezTo>
                    <a:pt x="152" y="196"/>
                    <a:pt x="140" y="190"/>
                    <a:pt x="130" y="187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31" y="152"/>
                    <a:pt x="135" y="132"/>
                    <a:pt x="135" y="116"/>
                  </a:cubicBezTo>
                  <a:cubicBezTo>
                    <a:pt x="135" y="104"/>
                    <a:pt x="133" y="91"/>
                    <a:pt x="129" y="79"/>
                  </a:cubicBezTo>
                  <a:cubicBezTo>
                    <a:pt x="117" y="47"/>
                    <a:pt x="99" y="26"/>
                    <a:pt x="92" y="21"/>
                  </a:cubicBezTo>
                  <a:cubicBezTo>
                    <a:pt x="85" y="26"/>
                    <a:pt x="67" y="47"/>
                    <a:pt x="55" y="79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Freeform 31"/>
            <p:cNvSpPr>
              <a:spLocks noEditPoints="1"/>
            </p:cNvSpPr>
            <p:nvPr/>
          </p:nvSpPr>
          <p:spPr bwMode="auto">
            <a:xfrm>
              <a:off x="4960938" y="5127626"/>
              <a:ext cx="244475" cy="241300"/>
            </a:xfrm>
            <a:custGeom>
              <a:avLst/>
              <a:gdLst>
                <a:gd name="T0" fmla="*/ 32 w 64"/>
                <a:gd name="T1" fmla="*/ 64 h 64"/>
                <a:gd name="T2" fmla="*/ 0 w 64"/>
                <a:gd name="T3" fmla="*/ 32 h 64"/>
                <a:gd name="T4" fmla="*/ 32 w 64"/>
                <a:gd name="T5" fmla="*/ 0 h 64"/>
                <a:gd name="T6" fmla="*/ 64 w 64"/>
                <a:gd name="T7" fmla="*/ 32 h 64"/>
                <a:gd name="T8" fmla="*/ 32 w 64"/>
                <a:gd name="T9" fmla="*/ 64 h 64"/>
                <a:gd name="T10" fmla="*/ 32 w 64"/>
                <a:gd name="T11" fmla="*/ 12 h 64"/>
                <a:gd name="T12" fmla="*/ 12 w 64"/>
                <a:gd name="T13" fmla="*/ 32 h 64"/>
                <a:gd name="T14" fmla="*/ 32 w 64"/>
                <a:gd name="T15" fmla="*/ 52 h 64"/>
                <a:gd name="T16" fmla="*/ 52 w 64"/>
                <a:gd name="T17" fmla="*/ 32 h 64"/>
                <a:gd name="T18" fmla="*/ 32 w 64"/>
                <a:gd name="T19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14" y="64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4" y="14"/>
                    <a:pt x="64" y="32"/>
                  </a:cubicBezTo>
                  <a:cubicBezTo>
                    <a:pt x="64" y="50"/>
                    <a:pt x="50" y="64"/>
                    <a:pt x="32" y="64"/>
                  </a:cubicBezTo>
                  <a:close/>
                  <a:moveTo>
                    <a:pt x="32" y="12"/>
                  </a:moveTo>
                  <a:cubicBezTo>
                    <a:pt x="21" y="12"/>
                    <a:pt x="12" y="21"/>
                    <a:pt x="12" y="32"/>
                  </a:cubicBezTo>
                  <a:cubicBezTo>
                    <a:pt x="12" y="43"/>
                    <a:pt x="21" y="52"/>
                    <a:pt x="32" y="52"/>
                  </a:cubicBezTo>
                  <a:cubicBezTo>
                    <a:pt x="43" y="52"/>
                    <a:pt x="52" y="43"/>
                    <a:pt x="52" y="32"/>
                  </a:cubicBezTo>
                  <a:cubicBezTo>
                    <a:pt x="52" y="21"/>
                    <a:pt x="43" y="12"/>
                    <a:pt x="32" y="12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Freeform 32"/>
            <p:cNvSpPr>
              <a:spLocks noEditPoints="1"/>
            </p:cNvSpPr>
            <p:nvPr/>
          </p:nvSpPr>
          <p:spPr bwMode="auto">
            <a:xfrm>
              <a:off x="4973638" y="5649913"/>
              <a:ext cx="225425" cy="358775"/>
            </a:xfrm>
            <a:custGeom>
              <a:avLst/>
              <a:gdLst>
                <a:gd name="T0" fmla="*/ 29 w 59"/>
                <a:gd name="T1" fmla="*/ 95 h 95"/>
                <a:gd name="T2" fmla="*/ 24 w 59"/>
                <a:gd name="T3" fmla="*/ 85 h 95"/>
                <a:gd name="T4" fmla="*/ 0 w 59"/>
                <a:gd name="T5" fmla="*/ 26 h 95"/>
                <a:gd name="T6" fmla="*/ 29 w 59"/>
                <a:gd name="T7" fmla="*/ 0 h 95"/>
                <a:gd name="T8" fmla="*/ 59 w 59"/>
                <a:gd name="T9" fmla="*/ 26 h 95"/>
                <a:gd name="T10" fmla="*/ 34 w 59"/>
                <a:gd name="T11" fmla="*/ 85 h 95"/>
                <a:gd name="T12" fmla="*/ 29 w 59"/>
                <a:gd name="T13" fmla="*/ 95 h 95"/>
                <a:gd name="T14" fmla="*/ 29 w 59"/>
                <a:gd name="T15" fmla="*/ 12 h 95"/>
                <a:gd name="T16" fmla="*/ 12 w 59"/>
                <a:gd name="T17" fmla="*/ 26 h 95"/>
                <a:gd name="T18" fmla="*/ 29 w 59"/>
                <a:gd name="T19" fmla="*/ 69 h 95"/>
                <a:gd name="T20" fmla="*/ 47 w 59"/>
                <a:gd name="T21" fmla="*/ 26 h 95"/>
                <a:gd name="T22" fmla="*/ 29 w 59"/>
                <a:gd name="T23" fmla="*/ 1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95">
                  <a:moveTo>
                    <a:pt x="29" y="95"/>
                  </a:moveTo>
                  <a:cubicBezTo>
                    <a:pt x="24" y="85"/>
                    <a:pt x="24" y="85"/>
                    <a:pt x="24" y="85"/>
                  </a:cubicBezTo>
                  <a:cubicBezTo>
                    <a:pt x="20" y="77"/>
                    <a:pt x="0" y="38"/>
                    <a:pt x="0" y="26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5" y="0"/>
                    <a:pt x="59" y="12"/>
                    <a:pt x="59" y="26"/>
                  </a:cubicBezTo>
                  <a:cubicBezTo>
                    <a:pt x="59" y="38"/>
                    <a:pt x="39" y="77"/>
                    <a:pt x="34" y="85"/>
                  </a:cubicBezTo>
                  <a:lnTo>
                    <a:pt x="29" y="95"/>
                  </a:lnTo>
                  <a:close/>
                  <a:moveTo>
                    <a:pt x="29" y="12"/>
                  </a:moveTo>
                  <a:cubicBezTo>
                    <a:pt x="19" y="12"/>
                    <a:pt x="12" y="18"/>
                    <a:pt x="12" y="26"/>
                  </a:cubicBezTo>
                  <a:cubicBezTo>
                    <a:pt x="12" y="31"/>
                    <a:pt x="20" y="50"/>
                    <a:pt x="29" y="69"/>
                  </a:cubicBezTo>
                  <a:cubicBezTo>
                    <a:pt x="38" y="50"/>
                    <a:pt x="47" y="31"/>
                    <a:pt x="47" y="26"/>
                  </a:cubicBezTo>
                  <a:cubicBezTo>
                    <a:pt x="47" y="18"/>
                    <a:pt x="39" y="12"/>
                    <a:pt x="29" y="12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3"/>
          <p:cNvSpPr txBox="1"/>
          <p:nvPr/>
        </p:nvSpPr>
        <p:spPr>
          <a:xfrm>
            <a:off x="3184525" y="722313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219" name="标题 18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>
            <a:noAutofit/>
          </a:bodyPr>
          <a:lstStyle/>
          <a:p>
            <a:pPr eaLnBrk="1" hangingPunct="1"/>
            <a:r>
              <a:rPr lang="en-US" altLang="zh-CN" sz="3200">
                <a:solidFill>
                  <a:schemeClr val="accent5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1.</a:t>
            </a:r>
            <a:r>
              <a:rPr sz="3200">
                <a:solidFill>
                  <a:schemeClr val="accent5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判断水系水文特征</a:t>
            </a:r>
            <a:endParaRPr lang="zh-CN" altLang="en-US" sz="3200" b="1" dirty="0">
              <a:solidFill>
                <a:schemeClr val="accent5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74825" y="1125538"/>
            <a:ext cx="8713788" cy="5399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22" name="Picture 3" descr="C:\Users\xsw\Desktop\f9dcd100baa1cd117a50fb8cb812c8fcc2ce2db3.jpg"/>
          <p:cNvPicPr>
            <a:picLocks noChangeAspect="1"/>
          </p:cNvPicPr>
          <p:nvPr/>
        </p:nvPicPr>
        <p:blipFill>
          <a:blip r:embed="rId2">
            <a:lum bright="-20001" contrast="40000"/>
          </a:blip>
          <a:stretch>
            <a:fillRect/>
          </a:stretch>
        </p:blipFill>
        <p:spPr>
          <a:xfrm>
            <a:off x="1847850" y="1196975"/>
            <a:ext cx="8604250" cy="532606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1" name="Group 27"/>
          <p:cNvGrpSpPr/>
          <p:nvPr/>
        </p:nvGrpSpPr>
        <p:grpSpPr>
          <a:xfrm>
            <a:off x="3071813" y="3933825"/>
            <a:ext cx="720725" cy="1079500"/>
            <a:chOff x="1247" y="2387"/>
            <a:chExt cx="726" cy="725"/>
          </a:xfrm>
        </p:grpSpPr>
        <p:cxnSp>
          <p:nvCxnSpPr>
            <p:cNvPr id="23" name="直接箭头连接符 22"/>
            <p:cNvCxnSpPr/>
            <p:nvPr/>
          </p:nvCxnSpPr>
          <p:spPr>
            <a:xfrm>
              <a:off x="1247" y="2387"/>
              <a:ext cx="136" cy="1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1429" y="2568"/>
              <a:ext cx="136" cy="13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>
              <a:off x="1610" y="2750"/>
              <a:ext cx="136" cy="1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1837" y="2976"/>
              <a:ext cx="136" cy="1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28"/>
          <p:cNvGrpSpPr/>
          <p:nvPr/>
        </p:nvGrpSpPr>
        <p:grpSpPr>
          <a:xfrm rot="-312521">
            <a:off x="5016500" y="3644900"/>
            <a:ext cx="1008063" cy="1081088"/>
            <a:chOff x="2336" y="2432"/>
            <a:chExt cx="635" cy="681"/>
          </a:xfrm>
        </p:grpSpPr>
        <p:cxnSp>
          <p:nvCxnSpPr>
            <p:cNvPr id="2" name="直接箭头连接符 28"/>
            <p:cNvCxnSpPr/>
            <p:nvPr/>
          </p:nvCxnSpPr>
          <p:spPr>
            <a:xfrm flipH="1">
              <a:off x="2835" y="2432"/>
              <a:ext cx="136" cy="13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箭头连接符 30"/>
            <p:cNvCxnSpPr/>
            <p:nvPr/>
          </p:nvCxnSpPr>
          <p:spPr>
            <a:xfrm flipH="1">
              <a:off x="2653" y="2614"/>
              <a:ext cx="136" cy="1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箭头连接符 31"/>
            <p:cNvCxnSpPr/>
            <p:nvPr/>
          </p:nvCxnSpPr>
          <p:spPr>
            <a:xfrm flipH="1">
              <a:off x="2470" y="2794"/>
              <a:ext cx="136" cy="1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32"/>
            <p:cNvCxnSpPr/>
            <p:nvPr/>
          </p:nvCxnSpPr>
          <p:spPr>
            <a:xfrm flipH="1">
              <a:off x="2334" y="2974"/>
              <a:ext cx="136" cy="13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6745288" y="2420938"/>
            <a:ext cx="3527425" cy="396938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/>
          <a:p>
            <a:endParaRPr lang="en-US" altLang="zh-CN" sz="2800" b="1">
              <a:latin typeface="Arial" panose="020B0604020202020204" pitchFamily="34" charset="0"/>
              <a:ea typeface="黑体" panose="02010609060101010101" charset="-122"/>
            </a:endParaRPr>
          </a:p>
          <a:p>
            <a:r>
              <a:rPr lang="zh-CN" altLang="en-US" sz="2800" b="1" dirty="0">
                <a:latin typeface="Arial" panose="020B0604020202020204" pitchFamily="34" charset="0"/>
                <a:ea typeface="黑体" panose="02010609060101010101" charset="-122"/>
              </a:rPr>
              <a:t>山脊常形成河流的分水岭；</a:t>
            </a:r>
            <a:endParaRPr lang="en-US" altLang="zh-CN" sz="2800" b="1">
              <a:latin typeface="Arial" panose="020B0604020202020204" pitchFamily="34" charset="0"/>
              <a:ea typeface="黑体" panose="02010609060101010101" charset="-122"/>
            </a:endParaRPr>
          </a:p>
          <a:p>
            <a:endParaRPr lang="zh-CN" altLang="en-US" sz="2800" b="1" dirty="0">
              <a:latin typeface="Arial" panose="020B0604020202020204" pitchFamily="34" charset="0"/>
              <a:ea typeface="黑体" panose="02010609060101010101" charset="-122"/>
            </a:endParaRPr>
          </a:p>
          <a:p>
            <a:r>
              <a:rPr lang="zh-CN" altLang="en-US" sz="2800" b="1" dirty="0">
                <a:latin typeface="Arial" panose="020B0604020202020204" pitchFamily="34" charset="0"/>
                <a:ea typeface="黑体" panose="02010609060101010101" charset="-122"/>
              </a:rPr>
              <a:t>山谷常有河流发育，河流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rPr>
              <a:t>（由高处流向低处）</a:t>
            </a:r>
            <a:r>
              <a:rPr lang="zh-CN" altLang="en-US" sz="2800" b="1" dirty="0">
                <a:latin typeface="Arial" panose="020B0604020202020204" pitchFamily="34" charset="0"/>
                <a:ea typeface="黑体" panose="02010609060101010101" charset="-122"/>
              </a:rPr>
              <a:t>流向与等高线凸出方向相反</a:t>
            </a:r>
            <a:endParaRPr lang="en-US" altLang="zh-CN" sz="2800" b="1">
              <a:latin typeface="Arial" panose="020B0604020202020204" pitchFamily="34" charset="0"/>
              <a:ea typeface="黑体" panose="02010609060101010101" charset="-122"/>
            </a:endParaRPr>
          </a:p>
          <a:p>
            <a:endParaRPr lang="zh-CN" altLang="en-US" sz="2800" b="1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9229" name="Text Box 26"/>
          <p:cNvSpPr txBox="1"/>
          <p:nvPr/>
        </p:nvSpPr>
        <p:spPr>
          <a:xfrm>
            <a:off x="2208213" y="1341438"/>
            <a:ext cx="763397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读图判断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两处哪里有河流发育，并确定河流流向？</a:t>
            </a:r>
          </a:p>
        </p:txBody>
      </p:sp>
      <p:grpSp>
        <p:nvGrpSpPr>
          <p:cNvPr id="13" name="Group 31"/>
          <p:cNvGrpSpPr/>
          <p:nvPr/>
        </p:nvGrpSpPr>
        <p:grpSpPr>
          <a:xfrm>
            <a:off x="2351088" y="3933825"/>
            <a:ext cx="503237" cy="1079500"/>
            <a:chOff x="476" y="2614"/>
            <a:chExt cx="317" cy="680"/>
          </a:xfrm>
        </p:grpSpPr>
        <p:cxnSp>
          <p:nvCxnSpPr>
            <p:cNvPr id="16" name="直接箭头连接符 15"/>
            <p:cNvCxnSpPr/>
            <p:nvPr/>
          </p:nvCxnSpPr>
          <p:spPr>
            <a:xfrm flipH="1">
              <a:off x="703" y="2614"/>
              <a:ext cx="90" cy="18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15"/>
            <p:cNvCxnSpPr/>
            <p:nvPr/>
          </p:nvCxnSpPr>
          <p:spPr>
            <a:xfrm flipH="1">
              <a:off x="567" y="2886"/>
              <a:ext cx="90" cy="18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15"/>
            <p:cNvCxnSpPr/>
            <p:nvPr/>
          </p:nvCxnSpPr>
          <p:spPr>
            <a:xfrm flipH="1">
              <a:off x="476" y="3113"/>
              <a:ext cx="90" cy="18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33"/>
          <p:cNvGrpSpPr/>
          <p:nvPr/>
        </p:nvGrpSpPr>
        <p:grpSpPr>
          <a:xfrm rot="-4682188">
            <a:off x="3900488" y="3679825"/>
            <a:ext cx="1008062" cy="1081088"/>
            <a:chOff x="2336" y="2432"/>
            <a:chExt cx="635" cy="681"/>
          </a:xfrm>
        </p:grpSpPr>
        <p:cxnSp>
          <p:nvCxnSpPr>
            <p:cNvPr id="29" name="直接箭头连接符 28"/>
            <p:cNvCxnSpPr/>
            <p:nvPr/>
          </p:nvCxnSpPr>
          <p:spPr>
            <a:xfrm flipH="1">
              <a:off x="2833" y="2432"/>
              <a:ext cx="136" cy="13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H="1">
              <a:off x="2652" y="2612"/>
              <a:ext cx="136" cy="1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 flipH="1">
              <a:off x="2470" y="2795"/>
              <a:ext cx="136" cy="1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 flipH="1">
              <a:off x="2336" y="2976"/>
              <a:ext cx="136" cy="13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32" name="Text Box 38"/>
          <p:cNvSpPr txBox="1"/>
          <p:nvPr/>
        </p:nvSpPr>
        <p:spPr>
          <a:xfrm>
            <a:off x="2424113" y="2781300"/>
            <a:ext cx="172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分水线</a:t>
            </a:r>
          </a:p>
        </p:txBody>
      </p:sp>
      <p:sp>
        <p:nvSpPr>
          <p:cNvPr id="9233" name="Text Box 39"/>
          <p:cNvSpPr txBox="1"/>
          <p:nvPr/>
        </p:nvSpPr>
        <p:spPr>
          <a:xfrm>
            <a:off x="4511675" y="5661025"/>
            <a:ext cx="172878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集水线</a:t>
            </a:r>
          </a:p>
        </p:txBody>
      </p:sp>
      <p:sp>
        <p:nvSpPr>
          <p:cNvPr id="9256" name="Line 40"/>
          <p:cNvSpPr/>
          <p:nvPr/>
        </p:nvSpPr>
        <p:spPr>
          <a:xfrm>
            <a:off x="4828540" y="1628775"/>
            <a:ext cx="215900" cy="3600450"/>
          </a:xfrm>
          <a:prstGeom prst="line">
            <a:avLst/>
          </a:prstGeom>
          <a:ln w="762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9232" grpId="0"/>
      <p:bldP spid="92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/>
          </p:cNvSpPr>
          <p:nvPr>
            <p:ph type="title"/>
          </p:nvPr>
        </p:nvSpPr>
        <p:spPr>
          <a:xfrm>
            <a:off x="1847850" y="-26987"/>
            <a:ext cx="8229600" cy="11430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40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anose="02010609060101010101" charset="-122"/>
              </a:rPr>
              <a:t>①</a:t>
            </a:r>
            <a:r>
              <a:rPr lang="zh-CN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anose="02010609060101010101" charset="-122"/>
              </a:rPr>
              <a:t>水系特征</a:t>
            </a:r>
          </a:p>
        </p:txBody>
      </p:sp>
      <p:sp>
        <p:nvSpPr>
          <p:cNvPr id="84995" name="Rectangle 3"/>
          <p:cNvSpPr>
            <a:spLocks noGrp="1"/>
          </p:cNvSpPr>
          <p:nvPr>
            <p:ph idx="1"/>
          </p:nvPr>
        </p:nvSpPr>
        <p:spPr>
          <a:xfrm>
            <a:off x="922655" y="1125538"/>
            <a:ext cx="4619625" cy="720725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zh-CN" altLang="en-US" sz="2800" b="1" dirty="0"/>
              <a:t>山地常形成</a:t>
            </a:r>
            <a:r>
              <a:rPr lang="zh-CN" altLang="en-US" sz="2800" b="1" dirty="0">
                <a:solidFill>
                  <a:srgbClr val="FF0000"/>
                </a:solidFill>
              </a:rPr>
              <a:t>放射状</a:t>
            </a:r>
            <a:r>
              <a:rPr lang="zh-CN" altLang="en-US" sz="2800" b="1" dirty="0"/>
              <a:t>水系</a:t>
            </a:r>
          </a:p>
        </p:txBody>
      </p:sp>
      <p:sp>
        <p:nvSpPr>
          <p:cNvPr id="84998" name="Rectangle 6"/>
          <p:cNvSpPr/>
          <p:nvPr/>
        </p:nvSpPr>
        <p:spPr>
          <a:xfrm>
            <a:off x="6205538" y="1043940"/>
            <a:ext cx="4643437" cy="7191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u"/>
            </a:pP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盆地常形成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向心状</a:t>
            </a: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水系</a:t>
            </a:r>
          </a:p>
        </p:txBody>
      </p:sp>
      <p:pic>
        <p:nvPicPr>
          <p:cNvPr id="90115" name="2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28740" y="1763395"/>
            <a:ext cx="4197350" cy="432562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Group 27"/>
          <p:cNvGrpSpPr/>
          <p:nvPr/>
        </p:nvGrpSpPr>
        <p:grpSpPr>
          <a:xfrm>
            <a:off x="1116648" y="1763078"/>
            <a:ext cx="4032250" cy="4248150"/>
            <a:chOff x="158" y="981"/>
            <a:chExt cx="2767" cy="2903"/>
          </a:xfrm>
        </p:grpSpPr>
        <p:grpSp>
          <p:nvGrpSpPr>
            <p:cNvPr id="12304" name="Group 21"/>
            <p:cNvGrpSpPr/>
            <p:nvPr/>
          </p:nvGrpSpPr>
          <p:grpSpPr>
            <a:xfrm>
              <a:off x="158" y="1389"/>
              <a:ext cx="2767" cy="2495"/>
              <a:chOff x="158" y="1389"/>
              <a:chExt cx="2767" cy="2495"/>
            </a:xfrm>
          </p:grpSpPr>
          <p:pic>
            <p:nvPicPr>
              <p:cNvPr id="12306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8" y="1389"/>
                <a:ext cx="2767" cy="2495"/>
              </a:xfrm>
              <a:prstGeom prst="rect">
                <a:avLst/>
              </a:prstGeom>
              <a:noFill/>
              <a:ln w="222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pic>
          <p:sp>
            <p:nvSpPr>
              <p:cNvPr id="12307" name="AutoShape 20"/>
              <p:cNvSpPr/>
              <p:nvPr/>
            </p:nvSpPr>
            <p:spPr>
              <a:xfrm>
                <a:off x="1474" y="2251"/>
                <a:ext cx="272" cy="45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305" name="AutoShape 22"/>
            <p:cNvSpPr/>
            <p:nvPr/>
          </p:nvSpPr>
          <p:spPr>
            <a:xfrm>
              <a:off x="1338" y="981"/>
              <a:ext cx="227" cy="408"/>
            </a:xfrm>
            <a:prstGeom prst="downArrow">
              <a:avLst>
                <a:gd name="adj1" fmla="val 50000"/>
                <a:gd name="adj2" fmla="val 44933"/>
              </a:avLst>
            </a:prstGeom>
            <a:solidFill>
              <a:srgbClr val="FF00FF">
                <a:alpha val="79999"/>
              </a:srgbClr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4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9011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 build="p"/>
      <p:bldP spid="8499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4" descr="世界政治0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388" y="1341438"/>
            <a:ext cx="4500562" cy="48688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Group 12"/>
          <p:cNvGrpSpPr/>
          <p:nvPr/>
        </p:nvGrpSpPr>
        <p:grpSpPr>
          <a:xfrm>
            <a:off x="4367213" y="1412875"/>
            <a:ext cx="3992562" cy="3573463"/>
            <a:chOff x="3130" y="1303"/>
            <a:chExt cx="2515" cy="2251"/>
          </a:xfrm>
        </p:grpSpPr>
        <p:sp>
          <p:nvSpPr>
            <p:cNvPr id="13329" name="未知"/>
            <p:cNvSpPr/>
            <p:nvPr/>
          </p:nvSpPr>
          <p:spPr>
            <a:xfrm>
              <a:off x="3130" y="1303"/>
              <a:ext cx="2515" cy="2007"/>
            </a:xfrm>
            <a:custGeom>
              <a:avLst/>
              <a:gdLst>
                <a:gd name="txL" fmla="*/ 0 w 2515"/>
                <a:gd name="txT" fmla="*/ 0 h 2096"/>
                <a:gd name="txR" fmla="*/ 2515 w 2515"/>
                <a:gd name="txB" fmla="*/ 2096 h 2096"/>
              </a:gdLst>
              <a:ahLst/>
              <a:cxnLst>
                <a:cxn ang="0">
                  <a:pos x="875" y="1572"/>
                </a:cxn>
                <a:cxn ang="0">
                  <a:pos x="820" y="1545"/>
                </a:cxn>
                <a:cxn ang="0">
                  <a:pos x="728" y="1459"/>
                </a:cxn>
                <a:cxn ang="0">
                  <a:pos x="628" y="1382"/>
                </a:cxn>
                <a:cxn ang="0">
                  <a:pos x="573" y="1354"/>
                </a:cxn>
                <a:cxn ang="0">
                  <a:pos x="463" y="1283"/>
                </a:cxn>
                <a:cxn ang="0">
                  <a:pos x="344" y="1206"/>
                </a:cxn>
                <a:cxn ang="0">
                  <a:pos x="235" y="1135"/>
                </a:cxn>
                <a:cxn ang="0">
                  <a:pos x="171" y="1086"/>
                </a:cxn>
                <a:cxn ang="0">
                  <a:pos x="125" y="1051"/>
                </a:cxn>
                <a:cxn ang="0">
                  <a:pos x="116" y="1029"/>
                </a:cxn>
                <a:cxn ang="0">
                  <a:pos x="244" y="523"/>
                </a:cxn>
                <a:cxn ang="0">
                  <a:pos x="344" y="312"/>
                </a:cxn>
                <a:cxn ang="0">
                  <a:pos x="454" y="163"/>
                </a:cxn>
                <a:cxn ang="0">
                  <a:pos x="463" y="93"/>
                </a:cxn>
                <a:cxn ang="0">
                  <a:pos x="518" y="79"/>
                </a:cxn>
                <a:cxn ang="0">
                  <a:pos x="619" y="72"/>
                </a:cxn>
                <a:cxn ang="0">
                  <a:pos x="673" y="56"/>
                </a:cxn>
                <a:cxn ang="0">
                  <a:pos x="719" y="35"/>
                </a:cxn>
                <a:cxn ang="0">
                  <a:pos x="2283" y="65"/>
                </a:cxn>
                <a:cxn ang="0">
                  <a:pos x="2411" y="155"/>
                </a:cxn>
                <a:cxn ang="0">
                  <a:pos x="2456" y="240"/>
                </a:cxn>
                <a:cxn ang="0">
                  <a:pos x="2465" y="262"/>
                </a:cxn>
                <a:cxn ang="0">
                  <a:pos x="2456" y="649"/>
                </a:cxn>
                <a:cxn ang="0">
                  <a:pos x="2447" y="678"/>
                </a:cxn>
                <a:cxn ang="0">
                  <a:pos x="2429" y="854"/>
                </a:cxn>
                <a:cxn ang="0">
                  <a:pos x="2401" y="917"/>
                </a:cxn>
                <a:cxn ang="0">
                  <a:pos x="2383" y="1016"/>
                </a:cxn>
                <a:cxn ang="0">
                  <a:pos x="2365" y="1059"/>
                </a:cxn>
                <a:cxn ang="0">
                  <a:pos x="2374" y="1234"/>
                </a:cxn>
                <a:cxn ang="0">
                  <a:pos x="2401" y="1305"/>
                </a:cxn>
                <a:cxn ang="0">
                  <a:pos x="2429" y="1395"/>
                </a:cxn>
                <a:cxn ang="0">
                  <a:pos x="2465" y="1437"/>
                </a:cxn>
                <a:cxn ang="0">
                  <a:pos x="2438" y="1587"/>
                </a:cxn>
              </a:cxnLst>
              <a:rect l="txL" t="txT" r="txR" b="txB"/>
              <a:pathLst>
                <a:path w="2515" h="2096">
                  <a:moveTo>
                    <a:pt x="875" y="2040"/>
                  </a:moveTo>
                  <a:cubicBezTo>
                    <a:pt x="798" y="1967"/>
                    <a:pt x="937" y="2096"/>
                    <a:pt x="820" y="2004"/>
                  </a:cubicBezTo>
                  <a:cubicBezTo>
                    <a:pt x="779" y="1972"/>
                    <a:pt x="759" y="1936"/>
                    <a:pt x="728" y="1894"/>
                  </a:cubicBezTo>
                  <a:cubicBezTo>
                    <a:pt x="703" y="1859"/>
                    <a:pt x="659" y="1826"/>
                    <a:pt x="628" y="1793"/>
                  </a:cubicBezTo>
                  <a:cubicBezTo>
                    <a:pt x="613" y="1777"/>
                    <a:pt x="588" y="1773"/>
                    <a:pt x="573" y="1757"/>
                  </a:cubicBezTo>
                  <a:cubicBezTo>
                    <a:pt x="538" y="1721"/>
                    <a:pt x="511" y="1680"/>
                    <a:pt x="463" y="1665"/>
                  </a:cubicBezTo>
                  <a:cubicBezTo>
                    <a:pt x="420" y="1636"/>
                    <a:pt x="380" y="1602"/>
                    <a:pt x="344" y="1565"/>
                  </a:cubicBezTo>
                  <a:cubicBezTo>
                    <a:pt x="312" y="1533"/>
                    <a:pt x="279" y="1488"/>
                    <a:pt x="235" y="1473"/>
                  </a:cubicBezTo>
                  <a:cubicBezTo>
                    <a:pt x="183" y="1422"/>
                    <a:pt x="204" y="1444"/>
                    <a:pt x="171" y="1409"/>
                  </a:cubicBezTo>
                  <a:cubicBezTo>
                    <a:pt x="156" y="1393"/>
                    <a:pt x="125" y="1364"/>
                    <a:pt x="125" y="1364"/>
                  </a:cubicBezTo>
                  <a:cubicBezTo>
                    <a:pt x="122" y="1355"/>
                    <a:pt x="116" y="1346"/>
                    <a:pt x="116" y="1336"/>
                  </a:cubicBezTo>
                  <a:cubicBezTo>
                    <a:pt x="116" y="562"/>
                    <a:pt x="0" y="909"/>
                    <a:pt x="244" y="678"/>
                  </a:cubicBezTo>
                  <a:cubicBezTo>
                    <a:pt x="249" y="584"/>
                    <a:pt x="226" y="433"/>
                    <a:pt x="344" y="404"/>
                  </a:cubicBezTo>
                  <a:cubicBezTo>
                    <a:pt x="390" y="358"/>
                    <a:pt x="433" y="274"/>
                    <a:pt x="454" y="212"/>
                  </a:cubicBezTo>
                  <a:cubicBezTo>
                    <a:pt x="457" y="181"/>
                    <a:pt x="448" y="147"/>
                    <a:pt x="463" y="120"/>
                  </a:cubicBezTo>
                  <a:cubicBezTo>
                    <a:pt x="473" y="103"/>
                    <a:pt x="500" y="108"/>
                    <a:pt x="518" y="102"/>
                  </a:cubicBezTo>
                  <a:cubicBezTo>
                    <a:pt x="550" y="91"/>
                    <a:pt x="585" y="96"/>
                    <a:pt x="619" y="93"/>
                  </a:cubicBezTo>
                  <a:cubicBezTo>
                    <a:pt x="624" y="91"/>
                    <a:pt x="668" y="77"/>
                    <a:pt x="673" y="74"/>
                  </a:cubicBezTo>
                  <a:cubicBezTo>
                    <a:pt x="731" y="39"/>
                    <a:pt x="649" y="70"/>
                    <a:pt x="719" y="47"/>
                  </a:cubicBezTo>
                  <a:cubicBezTo>
                    <a:pt x="1423" y="52"/>
                    <a:pt x="1747" y="0"/>
                    <a:pt x="2283" y="84"/>
                  </a:cubicBezTo>
                  <a:cubicBezTo>
                    <a:pt x="2344" y="104"/>
                    <a:pt x="2368" y="161"/>
                    <a:pt x="2411" y="202"/>
                  </a:cubicBezTo>
                  <a:cubicBezTo>
                    <a:pt x="2424" y="241"/>
                    <a:pt x="2443" y="272"/>
                    <a:pt x="2456" y="312"/>
                  </a:cubicBezTo>
                  <a:cubicBezTo>
                    <a:pt x="2459" y="321"/>
                    <a:pt x="2465" y="340"/>
                    <a:pt x="2465" y="340"/>
                  </a:cubicBezTo>
                  <a:cubicBezTo>
                    <a:pt x="2462" y="507"/>
                    <a:pt x="2462" y="675"/>
                    <a:pt x="2456" y="842"/>
                  </a:cubicBezTo>
                  <a:cubicBezTo>
                    <a:pt x="2456" y="855"/>
                    <a:pt x="2448" y="866"/>
                    <a:pt x="2447" y="879"/>
                  </a:cubicBezTo>
                  <a:cubicBezTo>
                    <a:pt x="2445" y="900"/>
                    <a:pt x="2435" y="1076"/>
                    <a:pt x="2429" y="1108"/>
                  </a:cubicBezTo>
                  <a:cubicBezTo>
                    <a:pt x="2424" y="1136"/>
                    <a:pt x="2401" y="1190"/>
                    <a:pt x="2401" y="1190"/>
                  </a:cubicBezTo>
                  <a:cubicBezTo>
                    <a:pt x="2397" y="1229"/>
                    <a:pt x="2394" y="1278"/>
                    <a:pt x="2383" y="1318"/>
                  </a:cubicBezTo>
                  <a:cubicBezTo>
                    <a:pt x="2378" y="1337"/>
                    <a:pt x="2365" y="1373"/>
                    <a:pt x="2365" y="1373"/>
                  </a:cubicBezTo>
                  <a:cubicBezTo>
                    <a:pt x="2368" y="1449"/>
                    <a:pt x="2369" y="1525"/>
                    <a:pt x="2374" y="1601"/>
                  </a:cubicBezTo>
                  <a:cubicBezTo>
                    <a:pt x="2376" y="1633"/>
                    <a:pt x="2401" y="1693"/>
                    <a:pt x="2401" y="1693"/>
                  </a:cubicBezTo>
                  <a:cubicBezTo>
                    <a:pt x="2414" y="1776"/>
                    <a:pt x="2404" y="1736"/>
                    <a:pt x="2429" y="1812"/>
                  </a:cubicBezTo>
                  <a:cubicBezTo>
                    <a:pt x="2436" y="1833"/>
                    <a:pt x="2465" y="1866"/>
                    <a:pt x="2465" y="1866"/>
                  </a:cubicBezTo>
                  <a:cubicBezTo>
                    <a:pt x="2479" y="1917"/>
                    <a:pt x="2515" y="2058"/>
                    <a:pt x="2438" y="2058"/>
                  </a:cubicBezTo>
                </a:path>
              </a:pathLst>
            </a:custGeom>
            <a:noFill/>
            <a:ln w="28575" cap="flat" cmpd="sng">
              <a:solidFill>
                <a:srgbClr val="DD051A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330" name="Freeform 11"/>
            <p:cNvSpPr/>
            <p:nvPr/>
          </p:nvSpPr>
          <p:spPr>
            <a:xfrm>
              <a:off x="4294" y="3220"/>
              <a:ext cx="1291" cy="334"/>
            </a:xfrm>
            <a:custGeom>
              <a:avLst/>
              <a:gdLst>
                <a:gd name="txL" fmla="*/ 0 w 1291"/>
                <a:gd name="txT" fmla="*/ 0 h 334"/>
                <a:gd name="txR" fmla="*/ 1291 w 1291"/>
                <a:gd name="txB" fmla="*/ 334 h 334"/>
              </a:gdLst>
              <a:ahLst/>
              <a:cxnLst>
                <a:cxn ang="0">
                  <a:pos x="1291" y="88"/>
                </a:cxn>
                <a:cxn ang="0">
                  <a:pos x="1274" y="140"/>
                </a:cxn>
                <a:cxn ang="0">
                  <a:pos x="1230" y="175"/>
                </a:cxn>
                <a:cxn ang="0">
                  <a:pos x="829" y="297"/>
                </a:cxn>
                <a:cxn ang="0">
                  <a:pos x="646" y="288"/>
                </a:cxn>
                <a:cxn ang="0">
                  <a:pos x="619" y="271"/>
                </a:cxn>
                <a:cxn ang="0">
                  <a:pos x="567" y="253"/>
                </a:cxn>
                <a:cxn ang="0">
                  <a:pos x="480" y="245"/>
                </a:cxn>
                <a:cxn ang="0">
                  <a:pos x="410" y="210"/>
                </a:cxn>
                <a:cxn ang="0">
                  <a:pos x="366" y="184"/>
                </a:cxn>
                <a:cxn ang="0">
                  <a:pos x="305" y="131"/>
                </a:cxn>
                <a:cxn ang="0">
                  <a:pos x="235" y="88"/>
                </a:cxn>
                <a:cxn ang="0">
                  <a:pos x="183" y="70"/>
                </a:cxn>
                <a:cxn ang="0">
                  <a:pos x="52" y="18"/>
                </a:cxn>
                <a:cxn ang="0">
                  <a:pos x="0" y="0"/>
                </a:cxn>
              </a:cxnLst>
              <a:rect l="txL" t="txT" r="txR" b="txB"/>
              <a:pathLst>
                <a:path w="1291" h="334">
                  <a:moveTo>
                    <a:pt x="1291" y="88"/>
                  </a:moveTo>
                  <a:cubicBezTo>
                    <a:pt x="1290" y="91"/>
                    <a:pt x="1276" y="137"/>
                    <a:pt x="1274" y="140"/>
                  </a:cubicBezTo>
                  <a:cubicBezTo>
                    <a:pt x="1262" y="155"/>
                    <a:pt x="1243" y="162"/>
                    <a:pt x="1230" y="175"/>
                  </a:cubicBezTo>
                  <a:cubicBezTo>
                    <a:pt x="1181" y="334"/>
                    <a:pt x="940" y="293"/>
                    <a:pt x="829" y="297"/>
                  </a:cubicBezTo>
                  <a:cubicBezTo>
                    <a:pt x="768" y="294"/>
                    <a:pt x="707" y="296"/>
                    <a:pt x="646" y="288"/>
                  </a:cubicBezTo>
                  <a:cubicBezTo>
                    <a:pt x="635" y="287"/>
                    <a:pt x="629" y="275"/>
                    <a:pt x="619" y="271"/>
                  </a:cubicBezTo>
                  <a:cubicBezTo>
                    <a:pt x="602" y="264"/>
                    <a:pt x="585" y="255"/>
                    <a:pt x="567" y="253"/>
                  </a:cubicBezTo>
                  <a:cubicBezTo>
                    <a:pt x="538" y="250"/>
                    <a:pt x="509" y="248"/>
                    <a:pt x="480" y="245"/>
                  </a:cubicBezTo>
                  <a:cubicBezTo>
                    <a:pt x="452" y="235"/>
                    <a:pt x="438" y="220"/>
                    <a:pt x="410" y="210"/>
                  </a:cubicBezTo>
                  <a:cubicBezTo>
                    <a:pt x="367" y="165"/>
                    <a:pt x="423" y="218"/>
                    <a:pt x="366" y="184"/>
                  </a:cubicBezTo>
                  <a:cubicBezTo>
                    <a:pt x="345" y="172"/>
                    <a:pt x="326" y="145"/>
                    <a:pt x="305" y="131"/>
                  </a:cubicBezTo>
                  <a:cubicBezTo>
                    <a:pt x="283" y="98"/>
                    <a:pt x="271" y="100"/>
                    <a:pt x="235" y="88"/>
                  </a:cubicBezTo>
                  <a:cubicBezTo>
                    <a:pt x="218" y="82"/>
                    <a:pt x="183" y="70"/>
                    <a:pt x="183" y="70"/>
                  </a:cubicBezTo>
                  <a:cubicBezTo>
                    <a:pt x="118" y="7"/>
                    <a:pt x="159" y="29"/>
                    <a:pt x="52" y="18"/>
                  </a:cubicBezTo>
                  <a:cubicBezTo>
                    <a:pt x="35" y="12"/>
                    <a:pt x="0" y="0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656138" y="333375"/>
            <a:ext cx="447484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读图比较</a:t>
            </a:r>
            <a:r>
              <a:rPr lang="en-US" altLang="zh-CN" sz="28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E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en-US" altLang="zh-CN" sz="28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F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两支流的流速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16630" y="333058"/>
            <a:ext cx="5872480" cy="583565"/>
          </a:xfrm>
          <a:prstGeom prst="rect">
            <a:avLst/>
          </a:prstGeom>
          <a:solidFill>
            <a:schemeClr val="bg1"/>
          </a:solidFill>
          <a:ln w="31750" cap="flat" cmpd="sng">
            <a:solidFill>
              <a:srgbClr val="008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Arial" panose="020B0604020202020204" pitchFamily="34" charset="0"/>
              </a:rPr>
              <a:t>等高线密集的河谷，河流流速大</a:t>
            </a:r>
          </a:p>
        </p:txBody>
      </p:sp>
      <p:sp>
        <p:nvSpPr>
          <p:cNvPr id="13321" name="Rectangle 2"/>
          <p:cNvSpPr>
            <a:spLocks noGrp="1"/>
          </p:cNvSpPr>
          <p:nvPr>
            <p:ph type="title"/>
          </p:nvPr>
        </p:nvSpPr>
        <p:spPr>
          <a:xfrm>
            <a:off x="673100" y="17145"/>
            <a:ext cx="2843213" cy="11430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3200" b="1" dirty="0">
                <a:solidFill>
                  <a:srgbClr val="0000FF"/>
                </a:solidFill>
                <a:ea typeface="黑体" panose="02010609060101010101" charset="-122"/>
              </a:rPr>
              <a:t>②水文特征</a:t>
            </a:r>
          </a:p>
        </p:txBody>
      </p:sp>
      <p:grpSp>
        <p:nvGrpSpPr>
          <p:cNvPr id="3" name="Group 19"/>
          <p:cNvGrpSpPr/>
          <p:nvPr/>
        </p:nvGrpSpPr>
        <p:grpSpPr>
          <a:xfrm>
            <a:off x="5624513" y="1676400"/>
            <a:ext cx="914400" cy="1524000"/>
            <a:chOff x="950" y="1056"/>
            <a:chExt cx="576" cy="960"/>
          </a:xfrm>
        </p:grpSpPr>
        <p:sp>
          <p:nvSpPr>
            <p:cNvPr id="13327" name="任意多边形 9"/>
            <p:cNvSpPr/>
            <p:nvPr/>
          </p:nvSpPr>
          <p:spPr>
            <a:xfrm>
              <a:off x="950" y="1056"/>
              <a:ext cx="576" cy="960"/>
            </a:xfrm>
            <a:custGeom>
              <a:avLst/>
              <a:gdLst>
                <a:gd name="txL" fmla="*/ 0 w 576"/>
                <a:gd name="txT" fmla="*/ 0 h 960"/>
                <a:gd name="txR" fmla="*/ 576 w 576"/>
                <a:gd name="txB" fmla="*/ 960 h 960"/>
              </a:gdLst>
              <a:ahLst/>
              <a:cxnLst>
                <a:cxn ang="0">
                  <a:pos x="0" y="0"/>
                </a:cxn>
                <a:cxn ang="0">
                  <a:pos x="15240" y="91440"/>
                </a:cxn>
                <a:cxn ang="0">
                  <a:pos x="45720" y="137160"/>
                </a:cxn>
                <a:cxn ang="0">
                  <a:pos x="152400" y="243840"/>
                </a:cxn>
                <a:cxn ang="0">
                  <a:pos x="182880" y="365760"/>
                </a:cxn>
                <a:cxn ang="0">
                  <a:pos x="228600" y="396240"/>
                </a:cxn>
                <a:cxn ang="0">
                  <a:pos x="320040" y="502920"/>
                </a:cxn>
                <a:cxn ang="0">
                  <a:pos x="350520" y="624840"/>
                </a:cxn>
                <a:cxn ang="0">
                  <a:pos x="396240" y="670560"/>
                </a:cxn>
                <a:cxn ang="0">
                  <a:pos x="426720" y="731520"/>
                </a:cxn>
                <a:cxn ang="0">
                  <a:pos x="457200" y="822960"/>
                </a:cxn>
                <a:cxn ang="0">
                  <a:pos x="502920" y="868680"/>
                </a:cxn>
                <a:cxn ang="0">
                  <a:pos x="548640" y="960120"/>
                </a:cxn>
                <a:cxn ang="0">
                  <a:pos x="579120" y="1021080"/>
                </a:cxn>
                <a:cxn ang="0">
                  <a:pos x="624840" y="1066800"/>
                </a:cxn>
                <a:cxn ang="0">
                  <a:pos x="670560" y="1127760"/>
                </a:cxn>
                <a:cxn ang="0">
                  <a:pos x="716280" y="1173480"/>
                </a:cxn>
                <a:cxn ang="0">
                  <a:pos x="777240" y="1264920"/>
                </a:cxn>
                <a:cxn ang="0">
                  <a:pos x="807720" y="1310640"/>
                </a:cxn>
                <a:cxn ang="0">
                  <a:pos x="853440" y="1417320"/>
                </a:cxn>
                <a:cxn ang="0">
                  <a:pos x="883920" y="1463040"/>
                </a:cxn>
                <a:cxn ang="0">
                  <a:pos x="914400" y="1524000"/>
                </a:cxn>
              </a:cxnLst>
              <a:rect l="txL" t="txT" r="txR" b="txB"/>
              <a:pathLst>
                <a:path w="576" h="960">
                  <a:moveTo>
                    <a:pt x="0" y="0"/>
                  </a:moveTo>
                  <a:cubicBezTo>
                    <a:pt x="3" y="19"/>
                    <a:pt x="3" y="39"/>
                    <a:pt x="10" y="58"/>
                  </a:cubicBezTo>
                  <a:cubicBezTo>
                    <a:pt x="13" y="69"/>
                    <a:pt x="19" y="64"/>
                    <a:pt x="29" y="86"/>
                  </a:cubicBezTo>
                  <a:cubicBezTo>
                    <a:pt x="39" y="108"/>
                    <a:pt x="54" y="155"/>
                    <a:pt x="70" y="190"/>
                  </a:cubicBezTo>
                  <a:cubicBezTo>
                    <a:pt x="86" y="225"/>
                    <a:pt x="114" y="270"/>
                    <a:pt x="126" y="294"/>
                  </a:cubicBezTo>
                  <a:cubicBezTo>
                    <a:pt x="138" y="318"/>
                    <a:pt x="137" y="316"/>
                    <a:pt x="145" y="332"/>
                  </a:cubicBezTo>
                  <a:cubicBezTo>
                    <a:pt x="153" y="348"/>
                    <a:pt x="161" y="379"/>
                    <a:pt x="174" y="389"/>
                  </a:cubicBezTo>
                  <a:cubicBezTo>
                    <a:pt x="187" y="399"/>
                    <a:pt x="208" y="389"/>
                    <a:pt x="221" y="394"/>
                  </a:cubicBezTo>
                  <a:cubicBezTo>
                    <a:pt x="234" y="399"/>
                    <a:pt x="242" y="411"/>
                    <a:pt x="250" y="422"/>
                  </a:cubicBezTo>
                  <a:cubicBezTo>
                    <a:pt x="258" y="434"/>
                    <a:pt x="263" y="448"/>
                    <a:pt x="269" y="461"/>
                  </a:cubicBezTo>
                  <a:cubicBezTo>
                    <a:pt x="276" y="480"/>
                    <a:pt x="274" y="504"/>
                    <a:pt x="288" y="518"/>
                  </a:cubicBezTo>
                  <a:lnTo>
                    <a:pt x="317" y="547"/>
                  </a:lnTo>
                  <a:cubicBezTo>
                    <a:pt x="334" y="600"/>
                    <a:pt x="316" y="553"/>
                    <a:pt x="346" y="605"/>
                  </a:cubicBezTo>
                  <a:cubicBezTo>
                    <a:pt x="353" y="617"/>
                    <a:pt x="356" y="632"/>
                    <a:pt x="365" y="643"/>
                  </a:cubicBezTo>
                  <a:cubicBezTo>
                    <a:pt x="373" y="654"/>
                    <a:pt x="385" y="662"/>
                    <a:pt x="394" y="672"/>
                  </a:cubicBezTo>
                  <a:cubicBezTo>
                    <a:pt x="404" y="684"/>
                    <a:pt x="412" y="698"/>
                    <a:pt x="422" y="710"/>
                  </a:cubicBezTo>
                  <a:cubicBezTo>
                    <a:pt x="431" y="721"/>
                    <a:pt x="443" y="728"/>
                    <a:pt x="451" y="739"/>
                  </a:cubicBezTo>
                  <a:cubicBezTo>
                    <a:pt x="465" y="757"/>
                    <a:pt x="477" y="778"/>
                    <a:pt x="490" y="797"/>
                  </a:cubicBezTo>
                  <a:cubicBezTo>
                    <a:pt x="496" y="806"/>
                    <a:pt x="505" y="815"/>
                    <a:pt x="509" y="826"/>
                  </a:cubicBezTo>
                  <a:cubicBezTo>
                    <a:pt x="520" y="858"/>
                    <a:pt x="519" y="860"/>
                    <a:pt x="538" y="893"/>
                  </a:cubicBezTo>
                  <a:cubicBezTo>
                    <a:pt x="543" y="903"/>
                    <a:pt x="551" y="912"/>
                    <a:pt x="557" y="922"/>
                  </a:cubicBezTo>
                  <a:cubicBezTo>
                    <a:pt x="564" y="934"/>
                    <a:pt x="576" y="960"/>
                    <a:pt x="576" y="960"/>
                  </a:cubicBezTo>
                </a:path>
              </a:pathLst>
            </a:cu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328" name="Text Box 17"/>
            <p:cNvSpPr txBox="1"/>
            <p:nvPr/>
          </p:nvSpPr>
          <p:spPr>
            <a:xfrm>
              <a:off x="1202" y="1583"/>
              <a:ext cx="265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800" b="1"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4" name="Group 20"/>
          <p:cNvGrpSpPr/>
          <p:nvPr/>
        </p:nvGrpSpPr>
        <p:grpSpPr>
          <a:xfrm>
            <a:off x="6157913" y="3486150"/>
            <a:ext cx="1951037" cy="1055688"/>
            <a:chOff x="1286" y="2196"/>
            <a:chExt cx="1229" cy="665"/>
          </a:xfrm>
        </p:grpSpPr>
        <p:sp>
          <p:nvSpPr>
            <p:cNvPr id="13325" name="任意多边形 8"/>
            <p:cNvSpPr/>
            <p:nvPr/>
          </p:nvSpPr>
          <p:spPr>
            <a:xfrm>
              <a:off x="1286" y="2390"/>
              <a:ext cx="1229" cy="471"/>
            </a:xfrm>
            <a:custGeom>
              <a:avLst/>
              <a:gdLst>
                <a:gd name="txL" fmla="*/ 0 w 1229"/>
                <a:gd name="txT" fmla="*/ 0 h 471"/>
                <a:gd name="txR" fmla="*/ 1229 w 1229"/>
                <a:gd name="txB" fmla="*/ 471 h 471"/>
              </a:gdLst>
              <a:ahLst/>
              <a:cxnLst>
                <a:cxn ang="0">
                  <a:pos x="1951038" y="747713"/>
                </a:cxn>
                <a:cxn ang="0">
                  <a:pos x="1844341" y="717194"/>
                </a:cxn>
                <a:cxn ang="0">
                  <a:pos x="1813856" y="671416"/>
                </a:cxn>
                <a:cxn ang="0">
                  <a:pos x="1768128" y="640897"/>
                </a:cxn>
                <a:cxn ang="0">
                  <a:pos x="1676673" y="549340"/>
                </a:cxn>
                <a:cxn ang="0">
                  <a:pos x="1630946" y="534081"/>
                </a:cxn>
                <a:cxn ang="0">
                  <a:pos x="1554734" y="518821"/>
                </a:cxn>
                <a:cxn ang="0">
                  <a:pos x="1478521" y="488302"/>
                </a:cxn>
                <a:cxn ang="0">
                  <a:pos x="1417551" y="473043"/>
                </a:cxn>
                <a:cxn ang="0">
                  <a:pos x="1371824" y="518821"/>
                </a:cxn>
                <a:cxn ang="0">
                  <a:pos x="1326096" y="488302"/>
                </a:cxn>
                <a:cxn ang="0">
                  <a:pos x="1234641" y="396746"/>
                </a:cxn>
                <a:cxn ang="0">
                  <a:pos x="1188914" y="350967"/>
                </a:cxn>
                <a:cxn ang="0">
                  <a:pos x="1143187" y="305189"/>
                </a:cxn>
                <a:cxn ang="0">
                  <a:pos x="1082217" y="289930"/>
                </a:cxn>
                <a:cxn ang="0">
                  <a:pos x="1066974" y="244151"/>
                </a:cxn>
                <a:cxn ang="0">
                  <a:pos x="929792" y="213632"/>
                </a:cxn>
                <a:cxn ang="0">
                  <a:pos x="762124" y="183113"/>
                </a:cxn>
                <a:cxn ang="0">
                  <a:pos x="701154" y="152595"/>
                </a:cxn>
                <a:cxn ang="0">
                  <a:pos x="563972" y="45778"/>
                </a:cxn>
                <a:cxn ang="0">
                  <a:pos x="457275" y="30519"/>
                </a:cxn>
                <a:cxn ang="0">
                  <a:pos x="396305" y="15259"/>
                </a:cxn>
                <a:cxn ang="0">
                  <a:pos x="320092" y="0"/>
                </a:cxn>
                <a:cxn ang="0">
                  <a:pos x="91455" y="30519"/>
                </a:cxn>
                <a:cxn ang="0">
                  <a:pos x="0" y="122076"/>
                </a:cxn>
              </a:cxnLst>
              <a:rect l="txL" t="txT" r="txR" b="txB"/>
              <a:pathLst>
                <a:path w="1229" h="471">
                  <a:moveTo>
                    <a:pt x="1229" y="471"/>
                  </a:moveTo>
                  <a:cubicBezTo>
                    <a:pt x="1226" y="470"/>
                    <a:pt x="1168" y="457"/>
                    <a:pt x="1162" y="452"/>
                  </a:cubicBezTo>
                  <a:cubicBezTo>
                    <a:pt x="1153" y="445"/>
                    <a:pt x="1151" y="431"/>
                    <a:pt x="1143" y="423"/>
                  </a:cubicBezTo>
                  <a:cubicBezTo>
                    <a:pt x="1134" y="415"/>
                    <a:pt x="1122" y="411"/>
                    <a:pt x="1114" y="404"/>
                  </a:cubicBezTo>
                  <a:cubicBezTo>
                    <a:pt x="1093" y="386"/>
                    <a:pt x="1082" y="355"/>
                    <a:pt x="1056" y="346"/>
                  </a:cubicBezTo>
                  <a:cubicBezTo>
                    <a:pt x="1047" y="343"/>
                    <a:pt x="1037" y="339"/>
                    <a:pt x="1027" y="336"/>
                  </a:cubicBezTo>
                  <a:cubicBezTo>
                    <a:pt x="1012" y="332"/>
                    <a:pt x="995" y="332"/>
                    <a:pt x="979" y="327"/>
                  </a:cubicBezTo>
                  <a:cubicBezTo>
                    <a:pt x="963" y="322"/>
                    <a:pt x="948" y="313"/>
                    <a:pt x="931" y="308"/>
                  </a:cubicBezTo>
                  <a:cubicBezTo>
                    <a:pt x="919" y="303"/>
                    <a:pt x="912" y="309"/>
                    <a:pt x="893" y="298"/>
                  </a:cubicBezTo>
                  <a:cubicBezTo>
                    <a:pt x="874" y="287"/>
                    <a:pt x="824" y="247"/>
                    <a:pt x="820" y="244"/>
                  </a:cubicBezTo>
                  <a:cubicBezTo>
                    <a:pt x="816" y="241"/>
                    <a:pt x="874" y="281"/>
                    <a:pt x="867" y="282"/>
                  </a:cubicBezTo>
                  <a:cubicBezTo>
                    <a:pt x="860" y="283"/>
                    <a:pt x="798" y="260"/>
                    <a:pt x="778" y="250"/>
                  </a:cubicBezTo>
                  <a:lnTo>
                    <a:pt x="749" y="221"/>
                  </a:lnTo>
                  <a:cubicBezTo>
                    <a:pt x="739" y="211"/>
                    <a:pt x="733" y="196"/>
                    <a:pt x="720" y="192"/>
                  </a:cubicBezTo>
                  <a:lnTo>
                    <a:pt x="682" y="183"/>
                  </a:lnTo>
                  <a:cubicBezTo>
                    <a:pt x="679" y="173"/>
                    <a:pt x="681" y="158"/>
                    <a:pt x="672" y="154"/>
                  </a:cubicBezTo>
                  <a:cubicBezTo>
                    <a:pt x="646" y="141"/>
                    <a:pt x="614" y="141"/>
                    <a:pt x="586" y="135"/>
                  </a:cubicBezTo>
                  <a:cubicBezTo>
                    <a:pt x="512" y="118"/>
                    <a:pt x="583" y="130"/>
                    <a:pt x="480" y="115"/>
                  </a:cubicBezTo>
                  <a:cubicBezTo>
                    <a:pt x="467" y="109"/>
                    <a:pt x="453" y="104"/>
                    <a:pt x="442" y="96"/>
                  </a:cubicBezTo>
                  <a:cubicBezTo>
                    <a:pt x="411" y="74"/>
                    <a:pt x="399" y="35"/>
                    <a:pt x="355" y="29"/>
                  </a:cubicBezTo>
                  <a:cubicBezTo>
                    <a:pt x="333" y="26"/>
                    <a:pt x="310" y="23"/>
                    <a:pt x="288" y="19"/>
                  </a:cubicBezTo>
                  <a:cubicBezTo>
                    <a:pt x="275" y="17"/>
                    <a:pt x="263" y="12"/>
                    <a:pt x="250" y="10"/>
                  </a:cubicBezTo>
                  <a:cubicBezTo>
                    <a:pt x="234" y="6"/>
                    <a:pt x="218" y="3"/>
                    <a:pt x="202" y="0"/>
                  </a:cubicBezTo>
                  <a:cubicBezTo>
                    <a:pt x="154" y="6"/>
                    <a:pt x="103" y="2"/>
                    <a:pt x="58" y="19"/>
                  </a:cubicBezTo>
                  <a:cubicBezTo>
                    <a:pt x="32" y="29"/>
                    <a:pt x="0" y="77"/>
                    <a:pt x="0" y="77"/>
                  </a:cubicBezTo>
                </a:path>
              </a:pathLst>
            </a:custGeom>
            <a:noFill/>
            <a:ln w="571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326" name="Text Box 18"/>
            <p:cNvSpPr txBox="1"/>
            <p:nvPr/>
          </p:nvSpPr>
          <p:spPr>
            <a:xfrm>
              <a:off x="1649" y="2196"/>
              <a:ext cx="252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800" b="1">
                  <a:latin typeface="Arial" panose="020B0604020202020204" pitchFamily="34" charset="0"/>
                </a:rPr>
                <a:t>F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/>
          </p:cNvSpPr>
          <p:nvPr>
            <p:ph type="title"/>
          </p:nvPr>
        </p:nvSpPr>
        <p:spPr>
          <a:xfrm>
            <a:off x="513080" y="233680"/>
            <a:ext cx="3311525" cy="1143000"/>
          </a:xfrm>
        </p:spPr>
        <p:txBody>
          <a:bodyPr vert="horz" wrap="square" lIns="91440" tIns="45720" rIns="91440" bIns="45720" anchor="ctr"/>
          <a:lstStyle/>
          <a:p>
            <a:pPr algn="l" eaLnBrk="1" hangingPunct="1"/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②水文特征</a:t>
            </a:r>
          </a:p>
        </p:txBody>
      </p:sp>
      <p:sp>
        <p:nvSpPr>
          <p:cNvPr id="14339" name="Rectangle 3"/>
          <p:cNvSpPr>
            <a:spLocks noGrp="1"/>
          </p:cNvSpPr>
          <p:nvPr>
            <p:ph idx="1"/>
          </p:nvPr>
        </p:nvSpPr>
        <p:spPr>
          <a:xfrm>
            <a:off x="3296920" y="394970"/>
            <a:ext cx="8191500" cy="1899920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130000"/>
              </a:lnSpc>
              <a:spcBef>
                <a:spcPct val="35000"/>
              </a:spcBef>
              <a:buNone/>
            </a:pPr>
            <a:r>
              <a:rPr lang="zh-CN" altLang="en-US" sz="3200" b="1" dirty="0"/>
              <a:t>陡崖处有时形成</a:t>
            </a:r>
            <a:r>
              <a:rPr lang="en-US" altLang="zh-CN" sz="3200" b="1" dirty="0"/>
              <a:t>________</a:t>
            </a:r>
            <a:r>
              <a:rPr lang="zh-CN" altLang="en-US" sz="3200" b="1" u="sng" dirty="0"/>
              <a:t>            </a:t>
            </a:r>
          </a:p>
        </p:txBody>
      </p:sp>
      <p:sp>
        <p:nvSpPr>
          <p:cNvPr id="89095" name="Text Box 7"/>
          <p:cNvSpPr txBox="1"/>
          <p:nvPr/>
        </p:nvSpPr>
        <p:spPr>
          <a:xfrm>
            <a:off x="6672580" y="394970"/>
            <a:ext cx="1439863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rPr>
              <a:t>瀑布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r="45912"/>
          <a:stretch>
            <a:fillRect/>
          </a:stretch>
        </p:blipFill>
        <p:spPr>
          <a:xfrm>
            <a:off x="6830695" y="2199005"/>
            <a:ext cx="4798695" cy="401764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679575" y="1376680"/>
            <a:ext cx="6490970" cy="5051425"/>
            <a:chOff x="2645" y="2168"/>
            <a:chExt cx="10222" cy="7955"/>
          </a:xfrm>
        </p:grpSpPr>
        <p:pic>
          <p:nvPicPr>
            <p:cNvPr id="89093" name="Picture 5" descr="IMG-99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5" y="2168"/>
              <a:ext cx="6657" cy="789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" name="椭圆 2"/>
            <p:cNvSpPr/>
            <p:nvPr/>
          </p:nvSpPr>
          <p:spPr>
            <a:xfrm>
              <a:off x="11413" y="4301"/>
              <a:ext cx="1455" cy="134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>
              <a:stCxn id="3" idx="1"/>
            </p:cNvCxnSpPr>
            <p:nvPr/>
          </p:nvCxnSpPr>
          <p:spPr>
            <a:xfrm flipH="1" flipV="1">
              <a:off x="9323" y="2245"/>
              <a:ext cx="2303" cy="225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stCxn id="3" idx="3"/>
            </p:cNvCxnSpPr>
            <p:nvPr/>
          </p:nvCxnSpPr>
          <p:spPr>
            <a:xfrm flipH="1">
              <a:off x="9300" y="5445"/>
              <a:ext cx="2326" cy="4678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339850" y="2983230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339850" y="2712085"/>
            <a:ext cx="1659890" cy="33845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ctr"/>
            <a:r>
              <a:rPr lang="en-US" altLang="zh-CN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PART ONE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4"/>
            </p:custDataLst>
          </p:nvPr>
        </p:nvSpPr>
        <p:spPr>
          <a:xfrm>
            <a:off x="2935605" y="3232150"/>
            <a:ext cx="6853555" cy="1828800"/>
          </a:xfrm>
        </p:spPr>
        <p:txBody>
          <a:bodyPr wrap="square">
            <a:normAutofit fontScale="90000"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  <a:sym typeface="Arial" panose="020B0604020202020204" pitchFamily="34" charset="0"/>
              </a:rPr>
              <a:t>陆地地形和海底地形</a:t>
            </a:r>
            <a:b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  <a:sym typeface="Arial" panose="020B0604020202020204" pitchFamily="34" charset="0"/>
              </a:rPr>
            </a:b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  <a:sym typeface="Arial" panose="020B0604020202020204" pitchFamily="34" charset="0"/>
              </a:rPr>
              <a:t>的类型及特点</a:t>
            </a:r>
            <a:b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  <a:sym typeface="Arial" panose="020B0604020202020204" pitchFamily="34" charset="0"/>
              </a:rPr>
            </a:b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彩云" panose="02010800040101010101" charset="-122"/>
              <a:ea typeface="华文彩云" panose="02010800040101010101" charset="-122"/>
              <a:cs typeface="华文彩云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1" name="Rectangle 5"/>
          <p:cNvSpPr/>
          <p:nvPr/>
        </p:nvSpPr>
        <p:spPr>
          <a:xfrm>
            <a:off x="2063750" y="5003800"/>
            <a:ext cx="8064500" cy="52197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algn="just"/>
            <a:r>
              <a:rPr lang="en-US" altLang="zh-CN" sz="28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C.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 盆地地形易出现大气污染。</a:t>
            </a:r>
          </a:p>
        </p:txBody>
      </p:sp>
      <p:sp>
        <p:nvSpPr>
          <p:cNvPr id="15363" name="Text Box 8"/>
          <p:cNvSpPr txBox="1"/>
          <p:nvPr/>
        </p:nvSpPr>
        <p:spPr>
          <a:xfrm>
            <a:off x="2062163" y="1412875"/>
            <a:ext cx="6697662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A.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海拔高的地区应考虑气温的垂直递减。</a:t>
            </a:r>
            <a:endParaRPr lang="en-US" altLang="zh-CN" sz="2800" b="1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6025" name="Text Box 9"/>
          <p:cNvSpPr txBox="1"/>
          <p:nvPr/>
        </p:nvSpPr>
        <p:spPr>
          <a:xfrm>
            <a:off x="2063750" y="2646363"/>
            <a:ext cx="8353425" cy="565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zh-CN" sz="2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B.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坡向</a:t>
            </a:r>
          </a:p>
        </p:txBody>
      </p:sp>
      <p:sp>
        <p:nvSpPr>
          <p:cNvPr id="15365" name="Rectangle 7"/>
          <p:cNvSpPr/>
          <p:nvPr/>
        </p:nvSpPr>
        <p:spPr>
          <a:xfrm>
            <a:off x="1847850" y="476250"/>
            <a:ext cx="3109913" cy="56356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lstStyle/>
          <a:p>
            <a:pPr algn="r"/>
            <a:r>
              <a:rPr lang="en-US" altLang="zh-CN" sz="32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2.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判断气候特征</a:t>
            </a:r>
          </a:p>
        </p:txBody>
      </p:sp>
      <p:sp>
        <p:nvSpPr>
          <p:cNvPr id="91144" name="Text Box 8"/>
          <p:cNvSpPr txBox="1"/>
          <p:nvPr/>
        </p:nvSpPr>
        <p:spPr>
          <a:xfrm>
            <a:off x="2351088" y="2060575"/>
            <a:ext cx="3529012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en-US" sz="3200" b="1">
                <a:solidFill>
                  <a:srgbClr val="FF0000"/>
                </a:solidFill>
                <a:latin typeface="Arial" panose="020B0604020202020204" pitchFamily="34" charset="0"/>
              </a:rPr>
              <a:t>﹣</a:t>
            </a:r>
            <a:r>
              <a:rPr lang="en-US" altLang="zh-CN">
                <a:latin typeface="Arial" panose="020B0604020202020204" pitchFamily="34" charset="0"/>
              </a:rPr>
              <a:t> </a:t>
            </a:r>
            <a:r>
              <a:rPr lang="en-US" altLang="zh-CN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0.6℃/100m</a:t>
            </a:r>
            <a:endParaRPr lang="zh-CN" altLang="en-US" sz="28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1146" name="Text Box 10"/>
          <p:cNvSpPr txBox="1"/>
          <p:nvPr/>
        </p:nvSpPr>
        <p:spPr>
          <a:xfrm>
            <a:off x="2711450" y="3355975"/>
            <a:ext cx="465264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1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迎风坡降水多,背风坡降水少</a:t>
            </a:r>
            <a:endParaRPr lang="zh-CN" altLang="en-US" sz="28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1149" name="Text Box 13"/>
          <p:cNvSpPr txBox="1"/>
          <p:nvPr/>
        </p:nvSpPr>
        <p:spPr>
          <a:xfrm>
            <a:off x="2711450" y="4133850"/>
            <a:ext cx="72009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en-US" sz="2800" b="1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阳坡气温高,蒸发强</a:t>
            </a:r>
            <a:r>
              <a:rPr lang="en-US" altLang="en-US" b="1" err="1">
                <a:solidFill>
                  <a:srgbClr val="FF0000"/>
                </a:solidFill>
                <a:latin typeface="Arial" panose="020B0604020202020204" pitchFamily="34" charset="0"/>
              </a:rPr>
              <a:t>；</a:t>
            </a:r>
            <a:r>
              <a:rPr lang="en-US" altLang="en-US" sz="2800" b="1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阴坡气温低,蒸发弱</a:t>
            </a:r>
            <a:endParaRPr lang="zh-CN" altLang="en-US" sz="28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536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1" grpId="0"/>
      <p:bldP spid="15363" grpId="0"/>
      <p:bldP spid="86025" grpId="0"/>
      <p:bldP spid="91144" grpId="0"/>
      <p:bldP spid="91146" grpId="0"/>
      <p:bldP spid="9114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/>
          </p:cNvSpPr>
          <p:nvPr>
            <p:ph type="title"/>
          </p:nvPr>
        </p:nvSpPr>
        <p:spPr>
          <a:xfrm>
            <a:off x="276860" y="486410"/>
            <a:ext cx="4847590" cy="792480"/>
          </a:xfrm>
        </p:spPr>
        <p:txBody>
          <a:bodyPr vert="horz" wrap="square" lIns="91440" tIns="45720" rIns="91440" bIns="45720" anchor="ctr">
            <a:noAutofit/>
          </a:bodyPr>
          <a:lstStyle/>
          <a:p>
            <a:pPr algn="l" eaLnBrk="1" hangingPunct="1"/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）水库与坝址的位置</a:t>
            </a:r>
          </a:p>
        </p:txBody>
      </p:sp>
      <p:sp>
        <p:nvSpPr>
          <p:cNvPr id="20485" name="Rectangle 2"/>
          <p:cNvSpPr txBox="1"/>
          <p:nvPr/>
        </p:nvSpPr>
        <p:spPr>
          <a:xfrm>
            <a:off x="3666490" y="85725"/>
            <a:ext cx="4859338" cy="6207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r>
              <a:rPr lang="en-US" altLang="zh-CN" sz="32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3.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地形状况与区位的选择</a:t>
            </a:r>
          </a:p>
        </p:txBody>
      </p:sp>
      <p:pic>
        <p:nvPicPr>
          <p:cNvPr id="20501" name="图片 20500" descr="1792904293"/>
          <p:cNvPicPr>
            <a:picLocks noChangeAspect="1"/>
          </p:cNvPicPr>
          <p:nvPr/>
        </p:nvPicPr>
        <p:blipFill>
          <a:blip r:embed="rId5"/>
          <a:srcRect l="-494" t="-13599" r="494" b="-6384"/>
          <a:stretch>
            <a:fillRect/>
          </a:stretch>
        </p:blipFill>
        <p:spPr>
          <a:xfrm>
            <a:off x="276860" y="989330"/>
            <a:ext cx="4062095" cy="30219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357" name="图片 100356" descr="shuidjs0027"/>
          <p:cNvPicPr>
            <a:picLocks noChangeAspect="1"/>
          </p:cNvPicPr>
          <p:nvPr/>
        </p:nvPicPr>
        <p:blipFill>
          <a:blip r:embed="rId6" cstate="print"/>
          <a:srcRect b="7007"/>
          <a:stretch>
            <a:fillRect/>
          </a:stretch>
        </p:blipFill>
        <p:spPr>
          <a:xfrm>
            <a:off x="166370" y="4107180"/>
            <a:ext cx="4203065" cy="2409825"/>
          </a:xfrm>
          <a:prstGeom prst="rect">
            <a:avLst/>
          </a:prstGeom>
          <a:noFill/>
          <a:ln w="9525">
            <a:noFill/>
          </a:ln>
        </p:spPr>
      </p:pic>
    </p:spTree>
    <p:controls>
      <mc:AlternateContent xmlns:mc="http://schemas.openxmlformats.org/markup-compatibility/2006">
        <mc:Choice xmlns:v="urn:schemas-microsoft-com:vml" Requires="v">
          <p:control spid="2052" r:id="rId2" imgW="9144793" imgH="6524667"/>
        </mc:Choice>
        <mc:Fallback>
          <p:control r:id="rId2" imgW="9144793" imgH="6524667">
            <p:pic>
              <p:nvPicPr>
                <p:cNvPr id="2" name="ShockwaveFlash1"/>
                <p:cNvPicPr>
                  <a:picLocks noChangeArrowheads="1" noChangeShapeType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70388" y="1381125"/>
                  <a:ext cx="8545512" cy="50736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/>
          </p:cNvSpPr>
          <p:nvPr>
            <p:ph type="title"/>
          </p:nvPr>
        </p:nvSpPr>
        <p:spPr>
          <a:xfrm>
            <a:off x="1273493" y="29845"/>
            <a:ext cx="8229600" cy="1143000"/>
          </a:xfrm>
        </p:spPr>
        <p:txBody>
          <a:bodyPr vert="horz" wrap="square" lIns="91440" tIns="45720" rIns="91440" bIns="45720" anchor="ctr"/>
          <a:lstStyle/>
          <a:p>
            <a:pPr algn="l" eaLnBrk="1" hangingPunct="1"/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sz="36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）公路、铁路线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7780" y="2689860"/>
            <a:ext cx="5523230" cy="3940810"/>
            <a:chOff x="28" y="2235"/>
            <a:chExt cx="8698" cy="6206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77839" name="Picture 15" descr="7112662_141335625102_2"/>
            <p:cNvPicPr>
              <a:picLocks noChangeAspect="1"/>
            </p:cNvPicPr>
            <p:nvPr/>
          </p:nvPicPr>
          <p:blipFill>
            <a:blip r:embed="rId4"/>
            <a:srcRect b="5346"/>
            <a:stretch>
              <a:fillRect/>
            </a:stretch>
          </p:blipFill>
          <p:spPr>
            <a:xfrm>
              <a:off x="28" y="2235"/>
              <a:ext cx="8699" cy="620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文本框 3"/>
            <p:cNvSpPr txBox="1"/>
            <p:nvPr/>
          </p:nvSpPr>
          <p:spPr>
            <a:xfrm>
              <a:off x="5428" y="2499"/>
              <a:ext cx="2659" cy="58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山区盘山公路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658485" y="1024890"/>
            <a:ext cx="6502400" cy="3941445"/>
            <a:chOff x="8911" y="2235"/>
            <a:chExt cx="10240" cy="6330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11" y="2235"/>
              <a:ext cx="10240" cy="633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5983" y="2499"/>
              <a:ext cx="2891" cy="591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山区桥梁、隧道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13080" y="1172845"/>
            <a:ext cx="45332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盘山公路一般沿等高线（或与等高线平行）修建，优点是公路的坡度较小，缺点是路程长。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134735" y="5183505"/>
            <a:ext cx="5549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现在在山区修建了的很多高速公路或铁路，遇山开隧道，遇山谷架桥。相比盘山公路而言，优点是路程大大缩短。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>
          <a:xfrm>
            <a:off x="936308" y="261938"/>
            <a:ext cx="5410200" cy="863600"/>
          </a:xfrm>
        </p:spPr>
        <p:txBody>
          <a:bodyPr vert="horz" wrap="square" lIns="91440" tIns="45720" rIns="91440" bIns="45720" anchor="ctr"/>
          <a:lstStyle/>
          <a:p>
            <a:pPr algn="l" eaLnBrk="1" hangingPunct="1"/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）</a:t>
            </a:r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港口码头的位置</a:t>
            </a:r>
          </a:p>
        </p:txBody>
      </p:sp>
      <p:sp>
        <p:nvSpPr>
          <p:cNvPr id="17416" name="Rectangle 8"/>
          <p:cNvSpPr/>
          <p:nvPr/>
        </p:nvSpPr>
        <p:spPr>
          <a:xfrm>
            <a:off x="5880100" y="1527175"/>
            <a:ext cx="469265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buAutoNum type="circleNumDbPlain"/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rPr>
              <a:t>应选在水域较深（等深线密集）且避风的海湾</a:t>
            </a:r>
          </a:p>
        </p:txBody>
      </p:sp>
      <p:sp>
        <p:nvSpPr>
          <p:cNvPr id="17417" name="Rectangle 9"/>
          <p:cNvSpPr/>
          <p:nvPr/>
        </p:nvSpPr>
        <p:spPr>
          <a:xfrm>
            <a:off x="5880100" y="2636838"/>
            <a:ext cx="424815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buAutoNum type="circleNumDbPlain" startAt="2"/>
            </a:pP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rPr>
              <a:t>避开含沙量大的河流，以免引起航道淤塞。</a:t>
            </a:r>
          </a:p>
        </p:txBody>
      </p:sp>
      <p:grpSp>
        <p:nvGrpSpPr>
          <p:cNvPr id="2" name="Group 17"/>
          <p:cNvGrpSpPr/>
          <p:nvPr/>
        </p:nvGrpSpPr>
        <p:grpSpPr>
          <a:xfrm>
            <a:off x="1774825" y="2205038"/>
            <a:ext cx="2663825" cy="2089150"/>
            <a:chOff x="158" y="1389"/>
            <a:chExt cx="1678" cy="1316"/>
          </a:xfrm>
        </p:grpSpPr>
        <p:sp>
          <p:nvSpPr>
            <p:cNvPr id="29710" name="Text Box 9"/>
            <p:cNvSpPr txBox="1"/>
            <p:nvPr/>
          </p:nvSpPr>
          <p:spPr>
            <a:xfrm>
              <a:off x="158" y="1878"/>
              <a:ext cx="1678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charset="-122"/>
                </a:rPr>
                <a:t>1</a:t>
              </a:r>
              <a:r>
                <a:rPr lang="zh-CN" altLang="en-US" sz="2800" b="1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charset="-122"/>
                </a:rPr>
                <a:t>、自然条件：</a:t>
              </a:r>
            </a:p>
          </p:txBody>
        </p:sp>
        <p:sp>
          <p:nvSpPr>
            <p:cNvPr id="29711" name="AutoShape 10"/>
            <p:cNvSpPr/>
            <p:nvPr/>
          </p:nvSpPr>
          <p:spPr>
            <a:xfrm>
              <a:off x="1565" y="1389"/>
              <a:ext cx="136" cy="1316"/>
            </a:xfrm>
            <a:prstGeom prst="leftBrace">
              <a:avLst>
                <a:gd name="adj1" fmla="val 80637"/>
                <a:gd name="adj2" fmla="val 50000"/>
              </a:avLst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3" name="Group 18"/>
          <p:cNvGrpSpPr/>
          <p:nvPr/>
        </p:nvGrpSpPr>
        <p:grpSpPr>
          <a:xfrm>
            <a:off x="4008438" y="1700213"/>
            <a:ext cx="1966913" cy="1223962"/>
            <a:chOff x="1549" y="1071"/>
            <a:chExt cx="1239" cy="771"/>
          </a:xfrm>
        </p:grpSpPr>
        <p:sp>
          <p:nvSpPr>
            <p:cNvPr id="29708" name="Text Box 11"/>
            <p:cNvSpPr txBox="1"/>
            <p:nvPr/>
          </p:nvSpPr>
          <p:spPr>
            <a:xfrm>
              <a:off x="1549" y="1310"/>
              <a:ext cx="1239" cy="48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0000FF"/>
                  </a:solidFill>
                  <a:latin typeface="Arial" panose="020B0604020202020204" pitchFamily="34" charset="0"/>
                  <a:ea typeface="黑体" panose="02010609060101010101" charset="-122"/>
                </a:rPr>
                <a:t>   水域条件：</a:t>
              </a:r>
            </a:p>
            <a:p>
              <a:r>
                <a: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charset="-122"/>
                </a:rPr>
                <a:t>  （航行条件）</a:t>
              </a:r>
            </a:p>
          </p:txBody>
        </p:sp>
        <p:sp>
          <p:nvSpPr>
            <p:cNvPr id="29709" name="AutoShape 12"/>
            <p:cNvSpPr/>
            <p:nvPr/>
          </p:nvSpPr>
          <p:spPr>
            <a:xfrm>
              <a:off x="2699" y="1071"/>
              <a:ext cx="46" cy="771"/>
            </a:xfrm>
            <a:prstGeom prst="leftBrace">
              <a:avLst>
                <a:gd name="adj1" fmla="val 139673"/>
                <a:gd name="adj2" fmla="val 50000"/>
              </a:avLst>
            </a:prstGeom>
            <a:noFill/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17421" name="Rectangle 13"/>
          <p:cNvSpPr/>
          <p:nvPr/>
        </p:nvSpPr>
        <p:spPr>
          <a:xfrm>
            <a:off x="3998437" y="3735388"/>
            <a:ext cx="1882140" cy="768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  陆域条件：</a:t>
            </a:r>
          </a:p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rPr>
              <a:t>（筑港条件）</a:t>
            </a:r>
          </a:p>
        </p:txBody>
      </p:sp>
      <p:sp>
        <p:nvSpPr>
          <p:cNvPr id="17422" name="Rectangle 14"/>
          <p:cNvSpPr/>
          <p:nvPr/>
        </p:nvSpPr>
        <p:spPr>
          <a:xfrm>
            <a:off x="5700713" y="3716338"/>
            <a:ext cx="4932362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buAutoNum type="circleNumDbPlain"/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rPr>
              <a:t>应选择等高线稀疏（地形平坦）的地区</a:t>
            </a:r>
          </a:p>
        </p:txBody>
      </p:sp>
      <p:sp>
        <p:nvSpPr>
          <p:cNvPr id="17423" name="Rectangle 15"/>
          <p:cNvSpPr/>
          <p:nvPr/>
        </p:nvSpPr>
        <p:spPr>
          <a:xfrm>
            <a:off x="1774825" y="4437063"/>
            <a:ext cx="4572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800" b="1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、社会经济条件</a:t>
            </a:r>
          </a:p>
        </p:txBody>
      </p:sp>
      <p:sp>
        <p:nvSpPr>
          <p:cNvPr id="17424" name="Rectangle 16"/>
          <p:cNvSpPr/>
          <p:nvPr/>
        </p:nvSpPr>
        <p:spPr>
          <a:xfrm>
            <a:off x="2711450" y="5013325"/>
            <a:ext cx="7272338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latin typeface="Arial" panose="020B0604020202020204" pitchFamily="34" charset="0"/>
                <a:ea typeface="黑体" panose="02010609060101010101" charset="-122"/>
              </a:rPr>
              <a:t>①经济发达，腹地广阔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rPr>
              <a:t>（腹地：港口服务的区域）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charset="-122"/>
            </a:endParaRPr>
          </a:p>
          <a:p>
            <a:endParaRPr lang="zh-CN" altLang="en-US" sz="2400" b="1" dirty="0">
              <a:latin typeface="Arial" panose="020B0604020202020204" pitchFamily="34" charset="0"/>
              <a:ea typeface="黑体" panose="02010609060101010101" charset="-122"/>
            </a:endParaRPr>
          </a:p>
          <a:p>
            <a:r>
              <a:rPr lang="zh-CN" altLang="en-US" sz="2400" b="1" dirty="0">
                <a:latin typeface="Arial" panose="020B0604020202020204" pitchFamily="34" charset="0"/>
                <a:ea typeface="黑体" panose="02010609060101010101" charset="-122"/>
              </a:rPr>
              <a:t>②交通便利</a:t>
            </a:r>
          </a:p>
        </p:txBody>
      </p:sp>
      <p:grpSp>
        <p:nvGrpSpPr>
          <p:cNvPr id="4" name="Group 31"/>
          <p:cNvGrpSpPr/>
          <p:nvPr/>
        </p:nvGrpSpPr>
        <p:grpSpPr>
          <a:xfrm>
            <a:off x="185420" y="1428115"/>
            <a:ext cx="6049010" cy="4662805"/>
            <a:chOff x="68" y="391"/>
            <a:chExt cx="5668" cy="3395"/>
          </a:xfrm>
        </p:grpSpPr>
        <p:pic>
          <p:nvPicPr>
            <p:cNvPr id="28683" name="Picture 23" descr="1771334_175832086580_2"/>
            <p:cNvPicPr>
              <a:picLocks noChangeAspect="1"/>
            </p:cNvPicPr>
            <p:nvPr/>
          </p:nvPicPr>
          <p:blipFill>
            <a:blip r:embed="rId4"/>
            <a:srcRect b="5941"/>
            <a:stretch>
              <a:fillRect/>
            </a:stretch>
          </p:blipFill>
          <p:spPr>
            <a:xfrm>
              <a:off x="68" y="391"/>
              <a:ext cx="5668" cy="339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8684" name="Text Box 30"/>
            <p:cNvSpPr txBox="1"/>
            <p:nvPr/>
          </p:nvSpPr>
          <p:spPr>
            <a:xfrm>
              <a:off x="1610" y="391"/>
              <a:ext cx="2390" cy="290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C00000"/>
                  </a:solidFill>
                  <a:latin typeface="Arial" panose="020B0604020202020204" pitchFamily="34" charset="0"/>
                  <a:ea typeface="黑体" panose="02010609060101010101" charset="-122"/>
                </a:rPr>
                <a:t>上海港集装箱码头</a:t>
              </a:r>
            </a:p>
          </p:txBody>
        </p:sp>
      </p:grpSp>
      <p:grpSp>
        <p:nvGrpSpPr>
          <p:cNvPr id="5" name="Group 37"/>
          <p:cNvGrpSpPr/>
          <p:nvPr/>
        </p:nvGrpSpPr>
        <p:grpSpPr>
          <a:xfrm>
            <a:off x="6236970" y="1428115"/>
            <a:ext cx="5812790" cy="4662805"/>
            <a:chOff x="-256" y="1464"/>
            <a:chExt cx="6016" cy="3885"/>
          </a:xfrm>
        </p:grpSpPr>
        <p:pic>
          <p:nvPicPr>
            <p:cNvPr id="28687" name="Picture 33" descr="31165_9207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56" y="1464"/>
              <a:ext cx="6016" cy="388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8688" name="Text Box 36"/>
            <p:cNvSpPr txBox="1"/>
            <p:nvPr/>
          </p:nvSpPr>
          <p:spPr>
            <a:xfrm>
              <a:off x="3844" y="1464"/>
              <a:ext cx="1916" cy="28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charset="-122"/>
                </a:rPr>
                <a:t>上海港集装箱码头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17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4" dur="500"/>
                                        <p:tgtEl>
                                          <p:spTgt spid="17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1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/>
      <p:bldP spid="17417" grpId="0"/>
      <p:bldP spid="17421" grpId="0"/>
      <p:bldP spid="17422" grpId="0"/>
      <p:bldP spid="17423" grpId="0"/>
      <p:bldP spid="174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290513" y="2270760"/>
            <a:ext cx="8229600" cy="11430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j-ea"/>
              </a:rPr>
              <a:t>（</a:t>
            </a:r>
            <a:r>
              <a:rPr lang="en-US" altLang="zh-CN" sz="32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j-ea"/>
              </a:rPr>
              <a:t>5</a:t>
            </a:r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j-ea"/>
              </a:rPr>
              <a:t>）疗养区、气象站选址</a:t>
            </a:r>
          </a:p>
        </p:txBody>
      </p:sp>
      <p:sp>
        <p:nvSpPr>
          <p:cNvPr id="91143" name="Rectangle 7"/>
          <p:cNvSpPr/>
          <p:nvPr/>
        </p:nvSpPr>
        <p:spPr>
          <a:xfrm>
            <a:off x="1221740" y="3413443"/>
            <a:ext cx="8135938" cy="1383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疗养院</a:t>
            </a:r>
          </a:p>
          <a:p>
            <a:r>
              <a:rPr lang="zh-CN" altLang="en-US" sz="2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     应建在地势坡度较缓、气候适宜、</a:t>
            </a:r>
          </a:p>
          <a:p>
            <a:r>
              <a:rPr lang="zh-CN" altLang="en-US" sz="2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     阳光充足、空气清新的地方； </a:t>
            </a:r>
          </a:p>
        </p:txBody>
      </p:sp>
      <p:sp>
        <p:nvSpPr>
          <p:cNvPr id="91144" name="Text Box 8"/>
          <p:cNvSpPr txBox="1"/>
          <p:nvPr/>
        </p:nvSpPr>
        <p:spPr>
          <a:xfrm>
            <a:off x="1221740" y="4797425"/>
            <a:ext cx="8639175" cy="18148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气象站</a:t>
            </a: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     应建在地势坡度适中、地形开阔的地点，               </a:t>
            </a: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     周围没有或很少有其他地理事物屏障的地点。</a:t>
            </a:r>
          </a:p>
        </p:txBody>
      </p:sp>
      <p:sp>
        <p:nvSpPr>
          <p:cNvPr id="26626" name="Rectangle 2"/>
          <p:cNvSpPr>
            <a:spLocks noGrp="1"/>
          </p:cNvSpPr>
          <p:nvPr/>
        </p:nvSpPr>
        <p:spPr>
          <a:xfrm>
            <a:off x="188595" y="141288"/>
            <a:ext cx="4248150" cy="11430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 eaLnBrk="1" hangingPunct="1"/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j-ea"/>
              </a:rPr>
              <a:t>（</a:t>
            </a:r>
            <a:r>
              <a:rPr lang="en-US" altLang="zh-CN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j-ea"/>
              </a:rPr>
              <a:t>4</a:t>
            </a:r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j-ea"/>
              </a:rPr>
              <a:t>）引水线路</a:t>
            </a:r>
          </a:p>
        </p:txBody>
      </p:sp>
      <p:sp>
        <p:nvSpPr>
          <p:cNvPr id="90119" name="Text Box 7"/>
          <p:cNvSpPr txBox="1"/>
          <p:nvPr/>
        </p:nvSpPr>
        <p:spPr>
          <a:xfrm>
            <a:off x="1356995" y="1184275"/>
            <a:ext cx="9552305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   </a:t>
            </a:r>
            <a:r>
              <a:rPr lang="zh-CN" altLang="en-US" sz="32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引水路线尽可能短，尽量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避免通过山脊</a:t>
            </a:r>
            <a:r>
              <a:rPr lang="zh-CN" altLang="en-US" sz="32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等障碍，并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利用地势，使水自流</a:t>
            </a:r>
            <a:r>
              <a:rPr lang="zh-CN" altLang="en-US" sz="32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0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3" grpId="0"/>
      <p:bldP spid="91144" grpId="0"/>
      <p:bldP spid="901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ext Box 2"/>
          <p:cNvSpPr txBox="1"/>
          <p:nvPr/>
        </p:nvSpPr>
        <p:spPr>
          <a:xfrm>
            <a:off x="2776538" y="5573713"/>
            <a:ext cx="2160587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  <a:ea typeface="黑体" panose="02010609060101010101" charset="-122"/>
              </a:rPr>
              <a:t>交通便捷</a:t>
            </a:r>
          </a:p>
        </p:txBody>
      </p:sp>
      <p:sp>
        <p:nvSpPr>
          <p:cNvPr id="35843" name="Rectangle 3"/>
          <p:cNvSpPr/>
          <p:nvPr/>
        </p:nvSpPr>
        <p:spPr>
          <a:xfrm>
            <a:off x="1062038" y="490855"/>
            <a:ext cx="366014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（</a:t>
            </a:r>
            <a:r>
              <a:rPr lang="en-US" altLang="zh-CN" sz="32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6</a:t>
            </a:r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）航空港的选址</a:t>
            </a:r>
          </a:p>
        </p:txBody>
      </p:sp>
      <p:grpSp>
        <p:nvGrpSpPr>
          <p:cNvPr id="2" name="Group 12"/>
          <p:cNvGrpSpPr/>
          <p:nvPr/>
        </p:nvGrpSpPr>
        <p:grpSpPr>
          <a:xfrm>
            <a:off x="1487488" y="1684338"/>
            <a:ext cx="2446337" cy="1944687"/>
            <a:chOff x="245" y="1061"/>
            <a:chExt cx="1541" cy="1225"/>
          </a:xfrm>
        </p:grpSpPr>
        <p:sp>
          <p:nvSpPr>
            <p:cNvPr id="35850" name="Rectangle 5"/>
            <p:cNvSpPr/>
            <p:nvPr/>
          </p:nvSpPr>
          <p:spPr>
            <a:xfrm>
              <a:off x="245" y="1470"/>
              <a:ext cx="1354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800" b="1">
                  <a:latin typeface="黑体" panose="02010609060101010101" charset="-122"/>
                  <a:ea typeface="黑体" panose="02010609060101010101" charset="-122"/>
                </a:rPr>
                <a:t>1</a:t>
              </a:r>
              <a:r>
                <a:rPr lang="zh-CN" altLang="en-US" sz="2800" b="1" dirty="0">
                  <a:latin typeface="黑体" panose="02010609060101010101" charset="-122"/>
                  <a:ea typeface="黑体" panose="02010609060101010101" charset="-122"/>
                </a:rPr>
                <a:t>、自然条件</a:t>
              </a:r>
            </a:p>
          </p:txBody>
        </p:sp>
        <p:sp>
          <p:nvSpPr>
            <p:cNvPr id="35851" name="AutoShape 6"/>
            <p:cNvSpPr/>
            <p:nvPr/>
          </p:nvSpPr>
          <p:spPr>
            <a:xfrm>
              <a:off x="1605" y="1061"/>
              <a:ext cx="181" cy="1225"/>
            </a:xfrm>
            <a:prstGeom prst="leftBrace">
              <a:avLst>
                <a:gd name="adj1" fmla="val 56399"/>
                <a:gd name="adj2" fmla="val 50000"/>
              </a:avLst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97287" name="Rectangle 7"/>
          <p:cNvSpPr/>
          <p:nvPr/>
        </p:nvSpPr>
        <p:spPr>
          <a:xfrm>
            <a:off x="4006850" y="1587500"/>
            <a:ext cx="65836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</a:rPr>
              <a:t>地形</a:t>
            </a:r>
            <a:r>
              <a:rPr lang="en-US" altLang="zh-CN" sz="2800" b="1">
                <a:latin typeface="Arial" panose="020B0604020202020204" pitchFamily="34" charset="0"/>
              </a:rPr>
              <a:t>——</a:t>
            </a:r>
            <a:r>
              <a:rPr lang="zh-CN" altLang="en-US" sz="2800" b="1" dirty="0">
                <a:latin typeface="Arial" panose="020B0604020202020204" pitchFamily="34" charset="0"/>
              </a:rPr>
              <a:t>平坦开阔、坡度适当，保证排水</a:t>
            </a:r>
          </a:p>
        </p:txBody>
      </p:sp>
      <p:sp>
        <p:nvSpPr>
          <p:cNvPr id="35846" name="Rectangle 8"/>
          <p:cNvSpPr/>
          <p:nvPr/>
        </p:nvSpPr>
        <p:spPr>
          <a:xfrm>
            <a:off x="4006850" y="2451100"/>
            <a:ext cx="59055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</a:rPr>
              <a:t>地质</a:t>
            </a:r>
            <a:r>
              <a:rPr lang="en-US" altLang="zh-CN" sz="2800" b="1">
                <a:latin typeface="Arial" panose="020B0604020202020204" pitchFamily="34" charset="0"/>
              </a:rPr>
              <a:t>——</a:t>
            </a:r>
            <a:r>
              <a:rPr lang="zh-CN" altLang="en-US" sz="2800" b="1" dirty="0">
                <a:latin typeface="Arial" panose="020B0604020202020204" pitchFamily="34" charset="0"/>
              </a:rPr>
              <a:t>地质结构稳定</a:t>
            </a:r>
          </a:p>
        </p:txBody>
      </p:sp>
      <p:sp>
        <p:nvSpPr>
          <p:cNvPr id="97289" name="Rectangle 9"/>
          <p:cNvSpPr/>
          <p:nvPr/>
        </p:nvSpPr>
        <p:spPr>
          <a:xfrm>
            <a:off x="4006850" y="3316288"/>
            <a:ext cx="55168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</a:rPr>
              <a:t>气候</a:t>
            </a:r>
            <a:r>
              <a:rPr lang="en-US" altLang="zh-CN" sz="2800" b="1">
                <a:latin typeface="Arial" panose="020B0604020202020204" pitchFamily="34" charset="0"/>
              </a:rPr>
              <a:t>——</a:t>
            </a:r>
            <a:r>
              <a:rPr lang="zh-CN" altLang="en-US" sz="2800" b="1" dirty="0">
                <a:latin typeface="Arial" panose="020B0604020202020204" pitchFamily="34" charset="0"/>
              </a:rPr>
              <a:t>少云雾、大风、暴雨天气</a:t>
            </a:r>
          </a:p>
        </p:txBody>
      </p:sp>
      <p:sp>
        <p:nvSpPr>
          <p:cNvPr id="97290" name="Rectangle 10"/>
          <p:cNvSpPr/>
          <p:nvPr/>
        </p:nvSpPr>
        <p:spPr>
          <a:xfrm>
            <a:off x="1857375" y="4060825"/>
            <a:ext cx="286512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1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、社会经济因素</a:t>
            </a:r>
          </a:p>
        </p:txBody>
      </p:sp>
      <p:sp>
        <p:nvSpPr>
          <p:cNvPr id="97291" name="Rectangle 11"/>
          <p:cNvSpPr/>
          <p:nvPr/>
        </p:nvSpPr>
        <p:spPr>
          <a:xfrm>
            <a:off x="2847975" y="4851400"/>
            <a:ext cx="446532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Arial" panose="020B0604020202020204" pitchFamily="34" charset="0"/>
                <a:ea typeface="黑体" panose="02010609060101010101" charset="-122"/>
              </a:rPr>
              <a:t>经济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charset="-122"/>
              </a:rPr>
              <a:t>——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charset="-122"/>
              </a:rPr>
              <a:t>要建在经济发达的地区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97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97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97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97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97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2" grpId="0"/>
      <p:bldP spid="97287" grpId="0"/>
      <p:bldP spid="35846" grpId="0"/>
      <p:bldP spid="97289" grpId="0"/>
      <p:bldP spid="97290" grpId="0"/>
      <p:bldP spid="9729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  <a:latin typeface="华文行楷" panose="02010800040101010101" charset="-122"/>
                <a:ea typeface="华文行楷" panose="02010800040101010101" charset="-122"/>
              </a:rPr>
              <a:t>谢谢观看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68501" y="114300"/>
            <a:ext cx="737489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1</a:t>
            </a:r>
            <a:r>
              <a:rPr lang="zh-CN" altLang="en-US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、陆地地形和海底地形的类型</a:t>
            </a:r>
            <a:endParaRPr lang="zh-CN" altLang="en-US" sz="4000" b="1" spc="200" dirty="0">
              <a:solidFill>
                <a:schemeClr val="accent4"/>
              </a:solidFill>
              <a:effectLst/>
              <a:latin typeface="华文隶书" panose="02010800040101010101" charset="-122"/>
              <a:ea typeface="华文隶书" panose="02010800040101010101" charset="-122"/>
              <a:sym typeface="Arial" panose="020B0604020202020204" pitchFamily="34" charset="0"/>
            </a:endParaRPr>
          </a:p>
        </p:txBody>
      </p:sp>
      <p:pic>
        <p:nvPicPr>
          <p:cNvPr id="19460" name="Picture 4" descr="2-45 A地形鸟瞰图-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266" r="3016" b="3873"/>
          <a:stretch>
            <a:fillRect/>
          </a:stretch>
        </p:blipFill>
        <p:spPr>
          <a:xfrm>
            <a:off x="13970" y="1555115"/>
            <a:ext cx="5805805" cy="425196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5" name="组合 24"/>
          <p:cNvGrpSpPr/>
          <p:nvPr/>
        </p:nvGrpSpPr>
        <p:grpSpPr>
          <a:xfrm>
            <a:off x="1437640" y="821055"/>
            <a:ext cx="2533650" cy="2852420"/>
            <a:chOff x="2848" y="1088"/>
            <a:chExt cx="3990" cy="4492"/>
          </a:xfrm>
        </p:grpSpPr>
        <p:cxnSp>
          <p:nvCxnSpPr>
            <p:cNvPr id="15" name="直接箭头连接符 14"/>
            <p:cNvCxnSpPr/>
            <p:nvPr/>
          </p:nvCxnSpPr>
          <p:spPr>
            <a:xfrm>
              <a:off x="4134" y="1598"/>
              <a:ext cx="2704" cy="141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4157" y="1668"/>
              <a:ext cx="1618" cy="2564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flipH="1">
              <a:off x="2848" y="1598"/>
              <a:ext cx="1286" cy="3982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3418" y="1088"/>
              <a:ext cx="1271" cy="7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山地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549650" y="684530"/>
            <a:ext cx="2388235" cy="1812290"/>
            <a:chOff x="5590" y="1078"/>
            <a:chExt cx="3761" cy="2854"/>
          </a:xfrm>
        </p:grpSpPr>
        <p:cxnSp>
          <p:nvCxnSpPr>
            <p:cNvPr id="30" name="直接箭头连接符 29"/>
            <p:cNvCxnSpPr>
              <a:stCxn id="3" idx="2"/>
            </p:cNvCxnSpPr>
            <p:nvPr/>
          </p:nvCxnSpPr>
          <p:spPr>
            <a:xfrm flipH="1">
              <a:off x="5590" y="1293"/>
              <a:ext cx="3317" cy="263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8080" y="1078"/>
              <a:ext cx="1271" cy="725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盆地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078990" y="3060700"/>
            <a:ext cx="1891665" cy="3465195"/>
            <a:chOff x="3303" y="4717"/>
            <a:chExt cx="2979" cy="5457"/>
          </a:xfrm>
        </p:grpSpPr>
        <p:cxnSp>
          <p:nvCxnSpPr>
            <p:cNvPr id="4" name="直接箭头连接符 3"/>
            <p:cNvCxnSpPr/>
            <p:nvPr/>
          </p:nvCxnSpPr>
          <p:spPr>
            <a:xfrm flipH="1" flipV="1">
              <a:off x="3303" y="5457"/>
              <a:ext cx="1617" cy="427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 flipV="1">
              <a:off x="4920" y="4717"/>
              <a:ext cx="1363" cy="501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文本框 42"/>
            <p:cNvSpPr txBox="1"/>
            <p:nvPr/>
          </p:nvSpPr>
          <p:spPr>
            <a:xfrm>
              <a:off x="4289" y="9450"/>
              <a:ext cx="1271" cy="7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平原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364480" y="1317625"/>
            <a:ext cx="1379855" cy="2099945"/>
            <a:chOff x="8448" y="2075"/>
            <a:chExt cx="2173" cy="3307"/>
          </a:xfrm>
        </p:grpSpPr>
        <p:cxnSp>
          <p:nvCxnSpPr>
            <p:cNvPr id="47" name="直接箭头连接符 46"/>
            <p:cNvCxnSpPr/>
            <p:nvPr/>
          </p:nvCxnSpPr>
          <p:spPr>
            <a:xfrm flipH="1">
              <a:off x="8448" y="2800"/>
              <a:ext cx="1648" cy="2582"/>
            </a:xfrm>
            <a:prstGeom prst="straightConnector1">
              <a:avLst/>
            </a:prstGeom>
            <a:ln w="38100">
              <a:solidFill>
                <a:srgbClr val="FBCE83"/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9351" y="2075"/>
              <a:ext cx="1271" cy="725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rgbClr val="FBCE8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高原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752975" y="2614295"/>
            <a:ext cx="1657985" cy="2609850"/>
            <a:chOff x="8011" y="-1310"/>
            <a:chExt cx="2611" cy="4110"/>
          </a:xfrm>
        </p:grpSpPr>
        <p:cxnSp>
          <p:nvCxnSpPr>
            <p:cNvPr id="54" name="直接箭头连接符 53"/>
            <p:cNvCxnSpPr/>
            <p:nvPr/>
          </p:nvCxnSpPr>
          <p:spPr>
            <a:xfrm flipH="1" flipV="1">
              <a:off x="8011" y="-1310"/>
              <a:ext cx="1694" cy="3332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文本框 54"/>
            <p:cNvSpPr txBox="1"/>
            <p:nvPr/>
          </p:nvSpPr>
          <p:spPr>
            <a:xfrm>
              <a:off x="9351" y="2075"/>
              <a:ext cx="1271" cy="725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2060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丘陵</a:t>
              </a:r>
            </a:p>
          </p:txBody>
        </p:sp>
      </p:grpSp>
      <p:pic>
        <p:nvPicPr>
          <p:cNvPr id="275461" name="Picture 5" descr="2-44 ocean-floor111 拷贝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4970" y="2040255"/>
            <a:ext cx="5533390" cy="33248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5462" name="AutoShape 6"/>
          <p:cNvSpPr/>
          <p:nvPr/>
        </p:nvSpPr>
        <p:spPr>
          <a:xfrm>
            <a:off x="7018655" y="746443"/>
            <a:ext cx="1435100" cy="609600"/>
          </a:xfrm>
          <a:prstGeom prst="borderCallout1">
            <a:avLst>
              <a:gd name="adj1" fmla="val 102968"/>
              <a:gd name="adj2" fmla="val 61327"/>
              <a:gd name="adj3" fmla="val 311302"/>
              <a:gd name="adj4" fmla="val 105929"/>
            </a:avLst>
          </a:prstGeom>
          <a:solidFill>
            <a:srgbClr val="00FFFF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大陆架</a:t>
            </a:r>
          </a:p>
        </p:txBody>
      </p:sp>
      <p:sp>
        <p:nvSpPr>
          <p:cNvPr id="275463" name="AutoShape 7"/>
          <p:cNvSpPr/>
          <p:nvPr/>
        </p:nvSpPr>
        <p:spPr>
          <a:xfrm>
            <a:off x="6541770" y="4347528"/>
            <a:ext cx="1435100" cy="609600"/>
          </a:xfrm>
          <a:prstGeom prst="borderCallout1">
            <a:avLst>
              <a:gd name="adj1" fmla="val 18750"/>
              <a:gd name="adj2" fmla="val 105310"/>
              <a:gd name="adj3" fmla="val -229426"/>
              <a:gd name="adj4" fmla="val 115597"/>
            </a:avLst>
          </a:prstGeom>
          <a:solidFill>
            <a:srgbClr val="00FFFF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大陆坡</a:t>
            </a:r>
          </a:p>
        </p:txBody>
      </p:sp>
      <p:sp>
        <p:nvSpPr>
          <p:cNvPr id="275465" name="AutoShape 9"/>
          <p:cNvSpPr/>
          <p:nvPr/>
        </p:nvSpPr>
        <p:spPr>
          <a:xfrm>
            <a:off x="8327390" y="5365115"/>
            <a:ext cx="1223963" cy="609600"/>
          </a:xfrm>
          <a:prstGeom prst="borderCallout1">
            <a:avLst>
              <a:gd name="adj1" fmla="val 54895"/>
              <a:gd name="adj2" fmla="val 102671"/>
              <a:gd name="adj3" fmla="val -130937"/>
              <a:gd name="adj4" fmla="val 156264"/>
            </a:avLst>
          </a:prstGeom>
          <a:solidFill>
            <a:srgbClr val="00FFFF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海沟</a:t>
            </a:r>
          </a:p>
        </p:txBody>
      </p:sp>
      <p:sp>
        <p:nvSpPr>
          <p:cNvPr id="275464" name="AutoShape 8"/>
          <p:cNvSpPr/>
          <p:nvPr/>
        </p:nvSpPr>
        <p:spPr>
          <a:xfrm>
            <a:off x="10264140" y="1144905"/>
            <a:ext cx="1655763" cy="609600"/>
          </a:xfrm>
          <a:prstGeom prst="borderCallout1">
            <a:avLst>
              <a:gd name="adj1" fmla="val 93333"/>
              <a:gd name="adj2" fmla="val 50316"/>
              <a:gd name="adj3" fmla="val 351458"/>
              <a:gd name="adj4" fmla="val -40690"/>
            </a:avLst>
          </a:prstGeom>
          <a:solidFill>
            <a:srgbClr val="00FFFF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大洋中脊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75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275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275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275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275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62" grpId="0" bldLvl="0" animBg="1"/>
      <p:bldP spid="275463" grpId="0" bldLvl="0" animBg="1"/>
      <p:bldP spid="275465" grpId="0" bldLvl="0" animBg="1"/>
      <p:bldP spid="275464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/>
          <p:nvPr/>
        </p:nvSpPr>
        <p:spPr>
          <a:xfrm>
            <a:off x="4827588" y="168275"/>
            <a:ext cx="1844675" cy="7477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eaLnBrk="1" hangingPunct="1"/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9219" name="Rectangle 3"/>
          <p:cNvSpPr/>
          <p:nvPr/>
        </p:nvSpPr>
        <p:spPr>
          <a:xfrm>
            <a:off x="5167313" y="390525"/>
            <a:ext cx="127000" cy="36893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/>
          <a:p>
            <a:pPr algn="ctr" eaLnBrk="1" hangingPunct="1"/>
            <a:endParaRPr lang="zh-CN" altLang="zh-CN" sz="2400" b="0" dirty="0">
              <a:latin typeface="Times New Roman" panose="02020603050405020304" pitchFamily="18" charset="0"/>
            </a:endParaRPr>
          </a:p>
        </p:txBody>
      </p:sp>
      <p:sp>
        <p:nvSpPr>
          <p:cNvPr id="9220" name="Rectangle 4"/>
          <p:cNvSpPr/>
          <p:nvPr/>
        </p:nvSpPr>
        <p:spPr>
          <a:xfrm>
            <a:off x="5491957" y="411163"/>
            <a:ext cx="209550" cy="5073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altLang="zh-CN" sz="3300" b="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endParaRPr lang="en-US" altLang="zh-CN" sz="2400" b="0" dirty="0">
              <a:latin typeface="Times New Roman" panose="02020603050405020304" pitchFamily="18" charset="0"/>
            </a:endParaRPr>
          </a:p>
        </p:txBody>
      </p:sp>
      <p:sp>
        <p:nvSpPr>
          <p:cNvPr id="9221" name="Rectangle 5"/>
          <p:cNvSpPr/>
          <p:nvPr/>
        </p:nvSpPr>
        <p:spPr>
          <a:xfrm>
            <a:off x="6672263" y="249238"/>
            <a:ext cx="4149725" cy="54451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eaLnBrk="1" hangingPunct="1"/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41488" y="132715"/>
            <a:ext cx="6057265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陆地地形</a:t>
            </a:r>
            <a:r>
              <a:rPr lang="en-US" altLang="zh-CN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——</a:t>
            </a:r>
            <a:r>
              <a:rPr lang="zh-CN" altLang="en-US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高原、平原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505075" y="779780"/>
            <a:ext cx="5824220" cy="59055"/>
            <a:chOff x="2657" y="1228"/>
            <a:chExt cx="9172" cy="93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2657" y="1228"/>
              <a:ext cx="9173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2657" y="1321"/>
              <a:ext cx="3373" cy="1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-2147482622" descr="https://bkw-legacy.oss-cn-shenzhen.aliyuncs.com/tr/prepare/2019-10-30/-z4YzCI_SL6uXDj-gJdBug.png"/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460375" y="991870"/>
            <a:ext cx="11271250" cy="5873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49008" y="147320"/>
            <a:ext cx="6057265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陆地地形</a:t>
            </a:r>
            <a:r>
              <a:rPr lang="en-US" altLang="zh-CN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——</a:t>
            </a:r>
            <a:r>
              <a:rPr lang="zh-CN" altLang="en-US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山地和丘陵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687195" y="779780"/>
            <a:ext cx="5824220" cy="59055"/>
            <a:chOff x="2657" y="1228"/>
            <a:chExt cx="9172" cy="93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2657" y="1228"/>
              <a:ext cx="9173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2657" y="1321"/>
              <a:ext cx="3373" cy="1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-2147482621" descr="https://bkw-legacy.oss-cn-shenzhen.aliyuncs.com/tr/prepare/2019-10-30/eIQ7oll0RNSads_AKVqCQw.png"/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557530" y="1189355"/>
            <a:ext cx="11012805" cy="56826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750061" y="147320"/>
            <a:ext cx="445516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陆地地形</a:t>
            </a:r>
            <a:r>
              <a:rPr lang="en-US" altLang="zh-CN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——</a:t>
            </a:r>
            <a:r>
              <a:rPr lang="zh-CN" altLang="en-US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盆地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495550" y="706120"/>
            <a:ext cx="4064635" cy="33962"/>
            <a:chOff x="2657" y="1228"/>
            <a:chExt cx="9173" cy="22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2657" y="1228"/>
              <a:ext cx="9173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2657" y="1247"/>
              <a:ext cx="5045" cy="3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-2147482620" descr="https://bkw-legacy.oss-cn-shenzhen.aliyuncs.com/tr/prepare/2019-10-30/G_YTku9ES5W_HbkF-y4rIw.png"/>
          <p:cNvPicPr>
            <a:picLocks noChangeAspect="1"/>
          </p:cNvPicPr>
          <p:nvPr/>
        </p:nvPicPr>
        <p:blipFill>
          <a:blip r:embed="rId2" r:link="rId3"/>
          <a:srcRect l="1015" t="1204" r="847" b="2178"/>
          <a:stretch>
            <a:fillRect/>
          </a:stretch>
        </p:blipFill>
        <p:spPr>
          <a:xfrm>
            <a:off x="1577975" y="1000760"/>
            <a:ext cx="8422640" cy="57829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339850" y="2983230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339850" y="2712085"/>
            <a:ext cx="1659890" cy="33845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ctr"/>
            <a:r>
              <a:rPr lang="en-US" altLang="zh-CN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PART ONE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4"/>
            </p:custDataLst>
          </p:nvPr>
        </p:nvSpPr>
        <p:spPr>
          <a:xfrm>
            <a:off x="3199765" y="3761105"/>
            <a:ext cx="7785735" cy="835660"/>
          </a:xfrm>
        </p:spPr>
        <p:txBody>
          <a:bodyPr wrap="square">
            <a:normAutofit fontScale="90000"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  <a:sym typeface="Arial" panose="020B0604020202020204" pitchFamily="34" charset="0"/>
              </a:rPr>
              <a:t>陆地主要地形区及分布</a:t>
            </a:r>
            <a:b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  <a:sym typeface="Arial" panose="020B0604020202020204" pitchFamily="34" charset="0"/>
              </a:rPr>
            </a:br>
            <a:b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  <a:sym typeface="Arial" panose="020B0604020202020204" pitchFamily="34" charset="0"/>
              </a:rPr>
            </a:b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  <a:sym typeface="Arial" panose="020B0604020202020204" pitchFamily="34" charset="0"/>
              </a:rPr>
              <a:t>世界主要山脉及分布</a:t>
            </a:r>
            <a:b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  <a:sym typeface="Arial" panose="020B0604020202020204" pitchFamily="34" charset="0"/>
              </a:rPr>
            </a:b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彩云" panose="02010800040101010101" charset="-122"/>
              <a:ea typeface="华文彩云" panose="02010800040101010101" charset="-122"/>
              <a:cs typeface="华文彩云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65" descr="世界地形空白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70" y="471170"/>
            <a:ext cx="9657080" cy="6511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90488" y="0"/>
            <a:ext cx="3921125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世界主要地形区</a:t>
            </a:r>
          </a:p>
        </p:txBody>
      </p:sp>
      <p:sp>
        <p:nvSpPr>
          <p:cNvPr id="9" name="波形 8"/>
          <p:cNvSpPr/>
          <p:nvPr/>
        </p:nvSpPr>
        <p:spPr>
          <a:xfrm>
            <a:off x="1758950" y="5360035"/>
            <a:ext cx="7651750" cy="1623060"/>
          </a:xfrm>
          <a:prstGeom prst="wav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</a:rPr>
              <a:t>你还记得，这些地形区都位于哪些大洲吗</a:t>
            </a:r>
            <a:r>
              <a:rPr lang="en-US" altLang="zh-CN" sz="28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</a:rPr>
              <a:t>,</a:t>
            </a:r>
            <a:r>
              <a:rPr lang="zh-CN" altLang="zh-CN" sz="28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</a:rPr>
              <a:t>请在地图的相应位置指出来。</a:t>
            </a:r>
          </a:p>
        </p:txBody>
      </p:sp>
      <p:sp>
        <p:nvSpPr>
          <p:cNvPr id="15" name="AutoShape 166"/>
          <p:cNvSpPr/>
          <p:nvPr/>
        </p:nvSpPr>
        <p:spPr>
          <a:xfrm>
            <a:off x="10287635" y="4368165"/>
            <a:ext cx="1727200" cy="431800"/>
          </a:xfrm>
          <a:prstGeom prst="wedgeEllipseCallout">
            <a:avLst>
              <a:gd name="adj1" fmla="val -14117"/>
              <a:gd name="adj2" fmla="val -42205"/>
            </a:avLst>
          </a:prstGeom>
          <a:solidFill>
            <a:srgbClr val="FBCE8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东非高原</a:t>
            </a:r>
          </a:p>
        </p:txBody>
      </p:sp>
      <p:sp>
        <p:nvSpPr>
          <p:cNvPr id="17" name="AutoShape 166"/>
          <p:cNvSpPr/>
          <p:nvPr/>
        </p:nvSpPr>
        <p:spPr>
          <a:xfrm>
            <a:off x="10032365" y="5083175"/>
            <a:ext cx="1727200" cy="431800"/>
          </a:xfrm>
          <a:prstGeom prst="wedgeEllipseCallout">
            <a:avLst>
              <a:gd name="adj1" fmla="val 36"/>
              <a:gd name="adj2" fmla="val -47941"/>
            </a:avLst>
          </a:prstGeom>
          <a:solidFill>
            <a:srgbClr val="FBCE8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青藏高原</a:t>
            </a:r>
          </a:p>
        </p:txBody>
      </p:sp>
      <p:sp>
        <p:nvSpPr>
          <p:cNvPr id="18" name="AutoShape 167"/>
          <p:cNvSpPr/>
          <p:nvPr/>
        </p:nvSpPr>
        <p:spPr>
          <a:xfrm>
            <a:off x="9799955" y="5787390"/>
            <a:ext cx="1727200" cy="431800"/>
          </a:xfrm>
          <a:prstGeom prst="wedgeEllipseCallout">
            <a:avLst>
              <a:gd name="adj1" fmla="val 16470"/>
              <a:gd name="adj2" fmla="val -41617"/>
            </a:avLst>
          </a:prstGeom>
          <a:solidFill>
            <a:srgbClr val="FBCE8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巴西高原</a:t>
            </a:r>
          </a:p>
        </p:txBody>
      </p:sp>
      <p:sp>
        <p:nvSpPr>
          <p:cNvPr id="2" name="AutoShape 168"/>
          <p:cNvSpPr/>
          <p:nvPr/>
        </p:nvSpPr>
        <p:spPr>
          <a:xfrm>
            <a:off x="9135110" y="706755"/>
            <a:ext cx="3056890" cy="431800"/>
          </a:xfrm>
          <a:prstGeom prst="wedgeEllipseCallout">
            <a:avLst>
              <a:gd name="adj1" fmla="val -37972"/>
              <a:gd name="adj2" fmla="val 22205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西西伯利亚平原</a:t>
            </a:r>
          </a:p>
        </p:txBody>
      </p:sp>
      <p:sp>
        <p:nvSpPr>
          <p:cNvPr id="5" name="AutoShape 169"/>
          <p:cNvSpPr/>
          <p:nvPr/>
        </p:nvSpPr>
        <p:spPr>
          <a:xfrm>
            <a:off x="9852025" y="1303020"/>
            <a:ext cx="2087880" cy="431800"/>
          </a:xfrm>
          <a:prstGeom prst="wedgeEllipseCallout">
            <a:avLst>
              <a:gd name="adj1" fmla="val -5170"/>
              <a:gd name="adj2" fmla="val 44264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亚马孙平原</a:t>
            </a:r>
          </a:p>
        </p:txBody>
      </p:sp>
      <p:sp>
        <p:nvSpPr>
          <p:cNvPr id="6" name="AutoShape 166"/>
          <p:cNvSpPr/>
          <p:nvPr/>
        </p:nvSpPr>
        <p:spPr>
          <a:xfrm>
            <a:off x="10212705" y="1930400"/>
            <a:ext cx="1727200" cy="431800"/>
          </a:xfrm>
          <a:prstGeom prst="wedgeEllipseCallout">
            <a:avLst>
              <a:gd name="adj1" fmla="val 20845"/>
              <a:gd name="adj2" fmla="val 36764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东欧平原</a:t>
            </a:r>
          </a:p>
        </p:txBody>
      </p:sp>
      <p:sp>
        <p:nvSpPr>
          <p:cNvPr id="7" name="AutoShape 166"/>
          <p:cNvSpPr/>
          <p:nvPr/>
        </p:nvSpPr>
        <p:spPr>
          <a:xfrm>
            <a:off x="10391775" y="2660015"/>
            <a:ext cx="1727200" cy="431800"/>
          </a:xfrm>
          <a:prstGeom prst="wedgeEllipseCallout">
            <a:avLst>
              <a:gd name="adj1" fmla="val -4301"/>
              <a:gd name="adj2" fmla="val 44117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大平原</a:t>
            </a:r>
          </a:p>
        </p:txBody>
      </p:sp>
      <p:sp>
        <p:nvSpPr>
          <p:cNvPr id="10" name="AutoShape 166"/>
          <p:cNvSpPr/>
          <p:nvPr/>
        </p:nvSpPr>
        <p:spPr>
          <a:xfrm>
            <a:off x="10464800" y="3511550"/>
            <a:ext cx="1727200" cy="431800"/>
          </a:xfrm>
          <a:prstGeom prst="wedgeEllipseCallout">
            <a:avLst>
              <a:gd name="adj1" fmla="val -13382"/>
              <a:gd name="adj2" fmla="val -45147"/>
            </a:avLst>
          </a:prstGeom>
          <a:solidFill>
            <a:srgbClr val="FBCE8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南非高原</a:t>
            </a:r>
          </a:p>
        </p:txBody>
      </p:sp>
      <p:sp>
        <p:nvSpPr>
          <p:cNvPr id="11" name="AutoShape 168"/>
          <p:cNvSpPr/>
          <p:nvPr/>
        </p:nvSpPr>
        <p:spPr>
          <a:xfrm>
            <a:off x="3832225" y="796925"/>
            <a:ext cx="3056890" cy="431800"/>
          </a:xfrm>
          <a:prstGeom prst="wedgeEllipseCallout">
            <a:avLst>
              <a:gd name="adj1" fmla="val -29975"/>
              <a:gd name="adj2" fmla="val 152352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西西伯利亚平原</a:t>
            </a:r>
          </a:p>
        </p:txBody>
      </p:sp>
      <p:sp>
        <p:nvSpPr>
          <p:cNvPr id="13" name="AutoShape 169"/>
          <p:cNvSpPr/>
          <p:nvPr/>
        </p:nvSpPr>
        <p:spPr>
          <a:xfrm>
            <a:off x="9439275" y="2660015"/>
            <a:ext cx="2087880" cy="431800"/>
          </a:xfrm>
          <a:prstGeom prst="wedgeEllipseCallout">
            <a:avLst>
              <a:gd name="adj1" fmla="val -42062"/>
              <a:gd name="adj2" fmla="val 211470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亚马孙平原</a:t>
            </a:r>
          </a:p>
        </p:txBody>
      </p:sp>
      <p:sp>
        <p:nvSpPr>
          <p:cNvPr id="14" name="AutoShape 166"/>
          <p:cNvSpPr/>
          <p:nvPr/>
        </p:nvSpPr>
        <p:spPr>
          <a:xfrm>
            <a:off x="9281795" y="1228725"/>
            <a:ext cx="1727200" cy="431800"/>
          </a:xfrm>
          <a:prstGeom prst="wedgeEllipseCallout">
            <a:avLst>
              <a:gd name="adj1" fmla="val -77941"/>
              <a:gd name="adj2" fmla="val 205588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大平原</a:t>
            </a:r>
          </a:p>
        </p:txBody>
      </p:sp>
      <p:sp>
        <p:nvSpPr>
          <p:cNvPr id="21" name="AutoShape 166"/>
          <p:cNvSpPr/>
          <p:nvPr/>
        </p:nvSpPr>
        <p:spPr>
          <a:xfrm>
            <a:off x="1534795" y="658495"/>
            <a:ext cx="1727200" cy="431800"/>
          </a:xfrm>
          <a:prstGeom prst="wedgeEllipseCallout">
            <a:avLst>
              <a:gd name="adj1" fmla="val 72536"/>
              <a:gd name="adj2" fmla="val 201029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东欧平原</a:t>
            </a:r>
          </a:p>
        </p:txBody>
      </p:sp>
      <p:sp>
        <p:nvSpPr>
          <p:cNvPr id="22" name="AutoShape 166"/>
          <p:cNvSpPr/>
          <p:nvPr/>
        </p:nvSpPr>
        <p:spPr>
          <a:xfrm>
            <a:off x="3261995" y="3431540"/>
            <a:ext cx="1727200" cy="431800"/>
          </a:xfrm>
          <a:prstGeom prst="wedgeEllipseCallout">
            <a:avLst>
              <a:gd name="adj1" fmla="val -61544"/>
              <a:gd name="adj2" fmla="val -76176"/>
            </a:avLst>
          </a:prstGeom>
          <a:solidFill>
            <a:srgbClr val="FBCE8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东非高原</a:t>
            </a:r>
          </a:p>
        </p:txBody>
      </p:sp>
      <p:sp>
        <p:nvSpPr>
          <p:cNvPr id="23" name="AutoShape 166"/>
          <p:cNvSpPr/>
          <p:nvPr/>
        </p:nvSpPr>
        <p:spPr>
          <a:xfrm>
            <a:off x="4803140" y="2837815"/>
            <a:ext cx="1727200" cy="394970"/>
          </a:xfrm>
          <a:prstGeom prst="wedgeEllipseCallout">
            <a:avLst>
              <a:gd name="adj1" fmla="val -63676"/>
              <a:gd name="adj2" fmla="val -106752"/>
            </a:avLst>
          </a:prstGeom>
          <a:solidFill>
            <a:srgbClr val="FBCE8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青藏高原</a:t>
            </a:r>
          </a:p>
        </p:txBody>
      </p:sp>
      <p:sp>
        <p:nvSpPr>
          <p:cNvPr id="24" name="AutoShape 167"/>
          <p:cNvSpPr/>
          <p:nvPr/>
        </p:nvSpPr>
        <p:spPr>
          <a:xfrm>
            <a:off x="7554595" y="4495800"/>
            <a:ext cx="1727200" cy="431800"/>
          </a:xfrm>
          <a:prstGeom prst="wedgeEllipseCallout">
            <a:avLst>
              <a:gd name="adj1" fmla="val 86580"/>
              <a:gd name="adj2" fmla="val -120882"/>
            </a:avLst>
          </a:prstGeom>
          <a:solidFill>
            <a:srgbClr val="FBCE8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巴西高原</a:t>
            </a:r>
          </a:p>
        </p:txBody>
      </p:sp>
      <p:sp>
        <p:nvSpPr>
          <p:cNvPr id="25" name="AutoShape 166"/>
          <p:cNvSpPr/>
          <p:nvPr/>
        </p:nvSpPr>
        <p:spPr>
          <a:xfrm>
            <a:off x="2802255" y="4799965"/>
            <a:ext cx="1727200" cy="431800"/>
          </a:xfrm>
          <a:prstGeom prst="wedgeEllipseCallout">
            <a:avLst>
              <a:gd name="adj1" fmla="val -51617"/>
              <a:gd name="adj2" fmla="val -104558"/>
            </a:avLst>
          </a:prstGeom>
          <a:solidFill>
            <a:srgbClr val="FBCE8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南非高原</a:t>
            </a:r>
          </a:p>
        </p:txBody>
      </p:sp>
      <p:sp>
        <p:nvSpPr>
          <p:cNvPr id="273418" name="AutoShape 10"/>
          <p:cNvSpPr/>
          <p:nvPr/>
        </p:nvSpPr>
        <p:spPr>
          <a:xfrm>
            <a:off x="90805" y="1734820"/>
            <a:ext cx="2087563" cy="431800"/>
          </a:xfrm>
          <a:prstGeom prst="wedgeEllipseCallout">
            <a:avLst>
              <a:gd name="adj1" fmla="val -3003"/>
              <a:gd name="adj2" fmla="val -35588"/>
            </a:avLst>
          </a:prstGeom>
          <a:solidFill>
            <a:srgbClr val="00B05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刚果盆地</a:t>
            </a:r>
          </a:p>
        </p:txBody>
      </p:sp>
      <p:sp>
        <p:nvSpPr>
          <p:cNvPr id="273420" name="AutoShape 12"/>
          <p:cNvSpPr/>
          <p:nvPr/>
        </p:nvSpPr>
        <p:spPr>
          <a:xfrm>
            <a:off x="90488" y="4062730"/>
            <a:ext cx="2089150" cy="504825"/>
          </a:xfrm>
          <a:prstGeom prst="wedgeEllipseCallout">
            <a:avLst>
              <a:gd name="adj1" fmla="val -25486"/>
              <a:gd name="adj2" fmla="val -45094"/>
            </a:avLst>
          </a:prstGeom>
          <a:solidFill>
            <a:srgbClr val="00B05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tIns="10800" bIns="10800"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大自流盆地</a:t>
            </a:r>
          </a:p>
        </p:txBody>
      </p:sp>
      <p:sp>
        <p:nvSpPr>
          <p:cNvPr id="4" name="AutoShape 10"/>
          <p:cNvSpPr/>
          <p:nvPr/>
        </p:nvSpPr>
        <p:spPr>
          <a:xfrm>
            <a:off x="90805" y="2837815"/>
            <a:ext cx="2087563" cy="431800"/>
          </a:xfrm>
          <a:prstGeom prst="wedgeEllipseCallout">
            <a:avLst>
              <a:gd name="adj1" fmla="val 68904"/>
              <a:gd name="adj2" fmla="val 133529"/>
            </a:avLst>
          </a:prstGeom>
          <a:solidFill>
            <a:srgbClr val="00B05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刚果盆地</a:t>
            </a:r>
          </a:p>
        </p:txBody>
      </p:sp>
      <p:sp>
        <p:nvSpPr>
          <p:cNvPr id="8" name="AutoShape 12"/>
          <p:cNvSpPr/>
          <p:nvPr/>
        </p:nvSpPr>
        <p:spPr>
          <a:xfrm>
            <a:off x="5380038" y="5010150"/>
            <a:ext cx="2089150" cy="504825"/>
          </a:xfrm>
          <a:prstGeom prst="wedgeEllipseCallout">
            <a:avLst>
              <a:gd name="adj1" fmla="val -36155"/>
              <a:gd name="adj2" fmla="val -135534"/>
            </a:avLst>
          </a:prstGeom>
          <a:solidFill>
            <a:srgbClr val="00B05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tIns="10800" bIns="10800"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大自流盆地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1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1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1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3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3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7" dur="500"/>
                                        <p:tgtEl>
                                          <p:spTgt spid="2734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0" dur="500"/>
                                        <p:tgtEl>
                                          <p:spTgt spid="273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5" grpId="0" bldLvl="0" animBg="1"/>
      <p:bldP spid="15" grpId="1" animBg="1"/>
      <p:bldP spid="17" grpId="0" bldLvl="0" animBg="1"/>
      <p:bldP spid="17" grpId="1" animBg="1"/>
      <p:bldP spid="18" grpId="0" bldLvl="0" animBg="1"/>
      <p:bldP spid="18" grpId="1" animBg="1"/>
      <p:bldP spid="2" grpId="0" bldLvl="0" animBg="1"/>
      <p:bldP spid="2" grpId="1" animBg="1"/>
      <p:bldP spid="5" grpId="0" bldLvl="0" animBg="1"/>
      <p:bldP spid="5" grpId="1" animBg="1"/>
      <p:bldP spid="6" grpId="0" bldLvl="0" animBg="1"/>
      <p:bldP spid="6" grpId="1" animBg="1"/>
      <p:bldP spid="7" grpId="0" bldLvl="0" animBg="1"/>
      <p:bldP spid="7" grpId="1" animBg="1"/>
      <p:bldP spid="10" grpId="0" bldLvl="0" animBg="1"/>
      <p:bldP spid="10" grpId="1" animBg="1"/>
      <p:bldP spid="11" grpId="0" bldLvl="0" animBg="1"/>
      <p:bldP spid="13" grpId="0" bldLvl="0" animBg="1"/>
      <p:bldP spid="14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73418" grpId="0" bldLvl="0" animBg="1"/>
      <p:bldP spid="273418" grpId="1" animBg="1"/>
      <p:bldP spid="273420" grpId="0" bldLvl="0" animBg="1"/>
      <p:bldP spid="273420" grpId="1" bldLvl="0" animBg="1"/>
      <p:bldP spid="4" grpId="2" animBg="1"/>
      <p:bldP spid="8" grpId="2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4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4542"/>
  <p:tag name="KSO_WM_SLIDE_ID" val="custom20204542_1"/>
  <p:tag name="KSO_WM_TEMPLATE_MASTER_THUMB_INDEX" val="12"/>
  <p:tag name="KSO_WM_TEMPLATE_THUMBS_INDEX" val="1、4、7、9、11、12、16、17、18、20、23、28、33、36、37、38、3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42"/>
  <p:tag name="KSO_WM_UNIT_ID" val="custom20204542_1*i*1"/>
  <p:tag name="KSO_WM_UNIT_TYPE" val="i"/>
  <p:tag name="KSO_WM_UNIT_INDEX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42"/>
  <p:tag name="KSO_WM_UNIT_ID" val="custom20204542_1*i*2"/>
  <p:tag name="KSO_WM_UNIT_TYPE" val="i"/>
  <p:tag name="KSO_WM_UNIT_INDEX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工作总结"/>
  <p:tag name="KSO_WM_TEMPLATE_CATEGORY" val="custom"/>
  <p:tag name="KSO_WM_TEMPLATE_INDEX" val="20204542"/>
  <p:tag name="KSO_WM_UNIT_ID" val="custom20204542_1*a*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b"/>
  <p:tag name="KSO_WM_UNIT_INDEX" val="1"/>
  <p:tag name="KSO_WM_UNIT_PRESET_TEXT" val="单击此处添加副标题内容"/>
  <p:tag name="KSO_WM_TEMPLATE_CATEGORY" val="custom"/>
  <p:tag name="KSO_WM_TEMPLATE_INDEX" val="20204542"/>
  <p:tag name="KSO_WM_UNIT_ID" val="custom20204542_1*b*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TYPE" val="contents"/>
  <p:tag name="KSO_WM_SLIDE_SUBTYPE" val="diag"/>
  <p:tag name="KSO_WM_SLIDE_ITEM_CNT" val="3"/>
  <p:tag name="KSO_WM_SLIDE_INDEX" val="3"/>
  <p:tag name="KSO_WM_DIAGRAM_GROUP_CODE" val="l1-1"/>
  <p:tag name="KSO_WM_SLIDE_DIAGTYPE" val="l"/>
  <p:tag name="KSO_WM_TAG_VERSION" val="1.0"/>
  <p:tag name="KSO_WM_BEAUTIFY_FLAG" val="#wm#"/>
  <p:tag name="KSO_WM_SLIDE_LAYOUT" val="a_b_l"/>
  <p:tag name="KSO_WM_SLIDE_LAYOUT_CNT" val="1_1_1"/>
  <p:tag name="KSO_WM_TEMPLATE_MASTER_TYPE" val="1"/>
  <p:tag name="KSO_WM_TEMPLATE_COLOR_TYPE" val="1"/>
  <p:tag name="KSO_WM_TEMPLATE_CATEGORY" val="custom"/>
  <p:tag name="KSO_WM_TEMPLATE_INDEX" val="20204542"/>
  <p:tag name="KSO_WM_SLIDE_ID" val="custom20204542_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36"/>
  <p:tag name="KSO_WM_UNIT_COLOR_SCHEME_PARENT_PAGE" val="0_4"/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542"/>
  <p:tag name="KSO_WM_UNIT_ID" val="custom20204542_3*l_h_f*1_1_1"/>
  <p:tag name="KSO_WM_UNIT_TEXT_FILL_FORE_SCHEMECOLOR_INDEX" val="13"/>
  <p:tag name="KSO_WM_UNIT_TEXT_FILL_TYPE" val="1"/>
  <p:tag name="KSO_WM_UNIT_USESOURCEFORMAT_APPLY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4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542"/>
  <p:tag name="KSO_WM_UNIT_ID" val="custom20204542_3*l_h_i*1_1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5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542"/>
  <p:tag name="KSO_WM_UNIT_ID" val="custom20204542_3*l_h_i*1_1_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5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542"/>
  <p:tag name="KSO_WM_UNIT_ID" val="custom20204542_3*l_h_i*1_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45"/>
  <p:tag name="KSO_WM_UNIT_COLOR_SCHEME_PARENT_PAGE" val="0_4"/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542"/>
  <p:tag name="KSO_WM_UNIT_ID" val="custom20204542_3*l_h_f*1_2_1"/>
  <p:tag name="KSO_WM_UNIT_TEXT_FILL_FORE_SCHEMECOLOR_INDEX" val="13"/>
  <p:tag name="KSO_WM_UNIT_TEXT_FILL_TYPE" val="1"/>
  <p:tag name="KSO_WM_UNIT_USESOURCEFORMAT_APPLY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3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542"/>
  <p:tag name="KSO_WM_UNIT_ID" val="custom20204542_3*l_h_i*1_2_1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4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542"/>
  <p:tag name="KSO_WM_UNIT_ID" val="custom20204542_3*l_h_i*1_2_2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4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542"/>
  <p:tag name="KSO_WM_UNIT_ID" val="custom20204542_3*l_h_i*1_2_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COLOR_SCHEME_SHAPE_ID" val="48"/>
  <p:tag name="KSO_WM_UNIT_COLOR_SCHEME_PARENT_PAGE" val="0_4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542"/>
  <p:tag name="KSO_WM_UNIT_ID" val="custom20204542_3*l_h_f*1_3_1"/>
  <p:tag name="KSO_WM_UNIT_TEXT_FILL_FORE_SCHEMECOLOR_INDEX" val="13"/>
  <p:tag name="KSO_WM_UNIT_TEXT_FILL_TYPE" val="1"/>
  <p:tag name="KSO_WM_UNIT_USESOURCEFORMAT_APPLY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542"/>
  <p:tag name="KSO_WM_UNIT_ID" val="custom20204542_3*l_h_i*1_3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3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542"/>
  <p:tag name="KSO_WM_UNIT_ID" val="custom20204542_3*l_h_i*1_3_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3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542"/>
  <p:tag name="KSO_WM_UNIT_ID" val="custom20204542_3*l_h_i*1_3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4542_3*i*1"/>
  <p:tag name="KSO_WM_TEMPLATE_CATEGORY" val="custom"/>
  <p:tag name="KSO_WM_TEMPLATE_INDEX" val="20204542"/>
  <p:tag name="KSO_WM_UNIT_LAYERLEVEL" val="1"/>
  <p:tag name="KSO_WM_TAG_VERSION" val="1.0"/>
  <p:tag name="KSO_WM_BEAUTIFY_FLAG" val="#wm#"/>
  <p:tag name="KSO_WM_UNIT_USESOURCEFORMAT_APPLY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CONTENTS"/>
  <p:tag name="KSO_WM_TEMPLATE_CATEGORY" val="custom"/>
  <p:tag name="KSO_WM_TEMPLATE_INDEX" val="20204542"/>
  <p:tag name="KSO_WM_UNIT_ID" val="custom20204542_3*b*1"/>
  <p:tag name="KSO_WM_UNIT_TEXT_FILL_FORE_SCHEMECOLOR_INDEX" val="14"/>
  <p:tag name="KSO_WM_UNIT_TEXT_FILL_TYPE" val="1"/>
  <p:tag name="KSO_WM_UNIT_USESOURCEFORMAT_APPLY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目 录"/>
  <p:tag name="KSO_WM_TEMPLATE_CATEGORY" val="custom"/>
  <p:tag name="KSO_WM_TEMPLATE_INDEX" val="20204542"/>
  <p:tag name="KSO_WM_UNIT_ID" val="custom20204542_3*a*1"/>
  <p:tag name="KSO_WM_UNIT_TEXT_FILL_FORE_SCHEMECOLOR_INDEX" val="13"/>
  <p:tag name="KSO_WM_UNIT_TEXT_FILL_TYPE" val="1"/>
  <p:tag name="KSO_WM_UNIT_USESOURCEFORMAT_APPLY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542"/>
  <p:tag name="KSO_WM_SLIDE_ID" val="custom20204542_7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4542"/>
  <p:tag name="KSO_WM_UNIT_ID" val="custom20204542_7*e*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SHOW_EDIT_AREA_INDICATION" val="0"/>
  <p:tag name="KSO_WM_TEMPLATE_CATEGORY" val="custom"/>
  <p:tag name="KSO_WM_TEMPLATE_INDEX" val="20204542"/>
  <p:tag name="KSO_WM_UNIT_ID" val="custom20204542_7*i*1"/>
  <p:tag name="KSO_WM_UNIT_TYPE" val="i"/>
  <p:tag name="KSO_WM_UNIT_INDEX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添加大标题"/>
  <p:tag name="KSO_WM_TEMPLATE_CATEGORY" val="custom"/>
  <p:tag name="KSO_WM_TEMPLATE_INDEX" val="20204542"/>
  <p:tag name="KSO_WM_UNIT_ID" val="custom20204542_7*a*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65054"/>
  <p:tag name="KSO_WM_TAG_VERSION" val="1.0"/>
  <p:tag name="KSO_WM_SLIDE_ID" val="diagram20165054_4"/>
  <p:tag name="KSO_WM_SLIDE_INDEX" val="4"/>
  <p:tag name="KSO_WM_SLIDE_ITEM_CNT" val="13"/>
  <p:tag name="KSO_WM_SLIDE_LAYOUT" val="p"/>
  <p:tag name="KSO_WM_SLIDE_LAYOUT_CNT" val="1"/>
  <p:tag name="KSO_WM_SLIDE_TYPE" val="text"/>
  <p:tag name="KSO_WM_SLIDE_POSITION" val="145.367*35.8154"/>
  <p:tag name="KSO_WM_SLIDE_SIZE" val="664.033*468.369"/>
  <p:tag name="KSO_WM_TEMPLATE_SUBCATEGORY" val="0"/>
  <p:tag name="KSO_WM_SLIDE_SUBTYPE" val="diag"/>
  <p:tag name="KSO_WM_DIAGRAM_GROUP_CODE" val="p1-1"/>
  <p:tag name="KSO_WM_SLIDE_DIAGTYPE" val="p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542"/>
  <p:tag name="KSO_WM_SLIDE_ID" val="custom20204542_7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4542"/>
  <p:tag name="KSO_WM_UNIT_ID" val="custom20204542_7*e*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SHOW_EDIT_AREA_INDICATION" val="0"/>
  <p:tag name="KSO_WM_TEMPLATE_CATEGORY" val="custom"/>
  <p:tag name="KSO_WM_TEMPLATE_INDEX" val="20204542"/>
  <p:tag name="KSO_WM_UNIT_ID" val="custom20204542_7*i*1"/>
  <p:tag name="KSO_WM_UNIT_TYPE" val="i"/>
  <p:tag name="KSO_WM_UNIT_INDEX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添加大标题"/>
  <p:tag name="KSO_WM_TEMPLATE_CATEGORY" val="custom"/>
  <p:tag name="KSO_WM_TEMPLATE_INDEX" val="20204542"/>
  <p:tag name="KSO_WM_UNIT_ID" val="custom20204542_7*a*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542"/>
  <p:tag name="KSO_WM_SLIDE_ID" val="custom20204542_7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4542"/>
  <p:tag name="KSO_WM_UNIT_ID" val="custom20204542_7*e*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SHOW_EDIT_AREA_INDICATION" val="0"/>
  <p:tag name="KSO_WM_TEMPLATE_CATEGORY" val="custom"/>
  <p:tag name="KSO_WM_TEMPLATE_INDEX" val="20204542"/>
  <p:tag name="KSO_WM_UNIT_ID" val="custom20204542_7*i*1"/>
  <p:tag name="KSO_WM_UNIT_TYPE" val="i"/>
  <p:tag name="KSO_WM_UNIT_INDEX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添加大标题"/>
  <p:tag name="KSO_WM_TEMPLATE_CATEGORY" val="custom"/>
  <p:tag name="KSO_WM_TEMPLATE_INDEX" val="20204542"/>
  <p:tag name="KSO_WM_UNIT_ID" val="custom20204542_7*a*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9"/>
  <p:tag name="KSO_WM_TAG_VERSION" val="1.0"/>
  <p:tag name="KSO_WM_SLIDE_ID" val="basetag20163699_14"/>
  <p:tag name="KSO_WM_SLIDE_INDEX" val="14"/>
  <p:tag name="KSO_WM_SLIDE_ITEM_CNT" val="0"/>
  <p:tag name="KSO_WM_SLIDE_TYPE" val="text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9"/>
  <p:tag name="KSO_WM_TAG_VERSION" val="1.0"/>
  <p:tag name="KSO_WM_SLIDE_ID" val="basetag20163699_14"/>
  <p:tag name="KSO_WM_SLIDE_INDEX" val="14"/>
  <p:tag name="KSO_WM_SLIDE_ITEM_CNT" val="0"/>
  <p:tag name="KSO_WM_SLIDE_TYPE" val="text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9"/>
  <p:tag name="KSO_WM_TAG_VERSION" val="1.0"/>
  <p:tag name="KSO_WM_SLIDE_ID" val="basetag20163699_23"/>
  <p:tag name="KSO_WM_SLIDE_INDEX" val="23"/>
  <p:tag name="KSO_WM_SLIDE_ITEM_CNT" val="0"/>
  <p:tag name="KSO_WM_SLIDE_TYPE" val="text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9"/>
  <p:tag name="KSO_WM_TAG_VERSION" val="1.0"/>
  <p:tag name="KSO_WM_SLIDE_ID" val="basetag20163699_14"/>
  <p:tag name="KSO_WM_SLIDE_INDEX" val="14"/>
  <p:tag name="KSO_WM_SLIDE_ITEM_CNT" val="0"/>
  <p:tag name="KSO_WM_SLIDE_TYPE" val="text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9"/>
  <p:tag name="KSO_WM_TAG_VERSION" val="1.0"/>
  <p:tag name="KSO_WM_SLIDE_ID" val="basetag20163699_14"/>
  <p:tag name="KSO_WM_SLIDE_INDEX" val="14"/>
  <p:tag name="KSO_WM_SLIDE_ITEM_CNT" val="0"/>
  <p:tag name="KSO_WM_SLIDE_TYPE" val="text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9"/>
  <p:tag name="KSO_WM_TAG_VERSION" val="1.0"/>
  <p:tag name="KSO_WM_SLIDE_ID" val="basetag20163699_14"/>
  <p:tag name="KSO_WM_SLIDE_INDEX" val="14"/>
  <p:tag name="KSO_WM_SLIDE_ITEM_CNT" val="0"/>
  <p:tag name="KSO_WM_SLIDE_TYPE" val="text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9"/>
  <p:tag name="KSO_WM_TAG_VERSION" val="1.0"/>
  <p:tag name="KSO_WM_SLIDE_ID" val="basetag20163699_14"/>
  <p:tag name="KSO_WM_SLIDE_INDEX" val="14"/>
  <p:tag name="KSO_WM_SLIDE_ITEM_CNT" val="0"/>
  <p:tag name="KSO_WM_SLIDE_TYPE" val="text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9"/>
  <p:tag name="KSO_WM_TAG_VERSION" val="1.0"/>
  <p:tag name="KSO_WM_SLIDE_ID" val="basetag20163699_14"/>
  <p:tag name="KSO_WM_SLIDE_INDEX" val="14"/>
  <p:tag name="KSO_WM_SLIDE_ITEM_CNT" val="0"/>
  <p:tag name="KSO_WM_SLIDE_TYPE" val="text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9"/>
  <p:tag name="KSO_WM_TAG_VERSION" val="1.0"/>
  <p:tag name="KSO_WM_SLIDE_ID" val="basetag20163699_14"/>
  <p:tag name="KSO_WM_SLIDE_INDEX" val="14"/>
  <p:tag name="KSO_WM_SLIDE_ITEM_CNT" val="0"/>
  <p:tag name="KSO_WM_SLIDE_TYPE" val="text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9"/>
  <p:tag name="KSO_WM_TAG_VERSION" val="1.0"/>
  <p:tag name="KSO_WM_SLIDE_ID" val="basetag20163699_19"/>
  <p:tag name="KSO_WM_SLIDE_INDEX" val="19"/>
  <p:tag name="KSO_WM_SLIDE_ITEM_CNT" val="0"/>
  <p:tag name="KSO_WM_SLIDE_TYPE" val="text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4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D" val="_3*i*2"/>
  <p:tag name="KSO_WM_UNIT_TYPE" val="i"/>
  <p:tag name="KSO_WM_UNIT_INDEX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4542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1、12、16、17、18、20、23、28、33、36、37、38、3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2_Office 主题​​">
  <a:themeElements>
    <a:clrScheme name="WPS主题色">
      <a:dk1>
        <a:srgbClr val="000000"/>
      </a:dk1>
      <a:lt1>
        <a:srgbClr val="FFFFFF"/>
      </a:lt1>
      <a:dk2>
        <a:srgbClr val="ECEEEF"/>
      </a:dk2>
      <a:lt2>
        <a:srgbClr val="FCFDFD"/>
      </a:lt2>
      <a:accent1>
        <a:srgbClr val="62A3B8"/>
      </a:accent1>
      <a:accent2>
        <a:srgbClr val="6496C3"/>
      </a:accent2>
      <a:accent3>
        <a:srgbClr val="7488C3"/>
      </a:accent3>
      <a:accent4>
        <a:srgbClr val="8D79B4"/>
      </a:accent4>
      <a:accent5>
        <a:srgbClr val="A66B99"/>
      </a:accent5>
      <a:accent6>
        <a:srgbClr val="B8617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1424</Words>
  <Application>Microsoft Office PowerPoint</Application>
  <PresentationFormat>宽屏</PresentationFormat>
  <Paragraphs>255</Paragraphs>
  <Slides>36</Slides>
  <Notes>8</Notes>
  <HiddenSlides>0</HiddenSlides>
  <MMClips>1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等线</vt:lpstr>
      <vt:lpstr>方正舒体</vt:lpstr>
      <vt:lpstr>黑体</vt:lpstr>
      <vt:lpstr>华文彩云</vt:lpstr>
      <vt:lpstr>华文行楷</vt:lpstr>
      <vt:lpstr>华文隶书</vt:lpstr>
      <vt:lpstr>隶书</vt:lpstr>
      <vt:lpstr>微软雅黑</vt:lpstr>
      <vt:lpstr>Arial</vt:lpstr>
      <vt:lpstr>Times New Roman</vt:lpstr>
      <vt:lpstr>Wingdings</vt:lpstr>
      <vt:lpstr>2_Office 主题​​</vt:lpstr>
      <vt:lpstr>世界的地形</vt:lpstr>
      <vt:lpstr>PowerPoint 演示文稿</vt:lpstr>
      <vt:lpstr>陆地地形和海底地形 的类型及特点 </vt:lpstr>
      <vt:lpstr>PowerPoint 演示文稿</vt:lpstr>
      <vt:lpstr>PowerPoint 演示文稿</vt:lpstr>
      <vt:lpstr>PowerPoint 演示文稿</vt:lpstr>
      <vt:lpstr>PowerPoint 演示文稿</vt:lpstr>
      <vt:lpstr>陆地主要地形区及分布  世界主要山脉及分布 </vt:lpstr>
      <vt:lpstr>PowerPoint 演示文稿</vt:lpstr>
      <vt:lpstr>PowerPoint 演示文稿</vt:lpstr>
      <vt:lpstr>PowerPoint 演示文稿</vt:lpstr>
      <vt:lpstr>等高线地形图的判读及应用</vt:lpstr>
      <vt:lpstr>一、等高线的基本特征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1.判断水系水文特征</vt:lpstr>
      <vt:lpstr>①水系特征</vt:lpstr>
      <vt:lpstr>②水文特征</vt:lpstr>
      <vt:lpstr>②水文特征</vt:lpstr>
      <vt:lpstr>PowerPoint 演示文稿</vt:lpstr>
      <vt:lpstr>（1）水库与坝址的位置</vt:lpstr>
      <vt:lpstr>（2）公路、铁路线</vt:lpstr>
      <vt:lpstr>（3）港口码头的位置</vt:lpstr>
      <vt:lpstr>（5）疗养区、气象站选址</vt:lpstr>
      <vt:lpstr>PowerPoint 演示文稿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chiniandong</dc:creator>
  <cp:lastModifiedBy>会玲 郭</cp:lastModifiedBy>
  <cp:revision>153</cp:revision>
  <dcterms:created xsi:type="dcterms:W3CDTF">2019-10-05T08:30:00Z</dcterms:created>
  <dcterms:modified xsi:type="dcterms:W3CDTF">2020-02-28T05:16:38Z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